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drawings/drawing8.xml" ContentType="application/vnd.openxmlformats-officedocument.drawingml.chartshapes+xml"/>
  <Override PartName="/ppt/charts/chart15.xml" ContentType="application/vnd.openxmlformats-officedocument.drawingml.chart+xml"/>
  <Override PartName="/ppt/drawings/drawing9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695" r:id="rId3"/>
  </p:sldMasterIdLst>
  <p:notesMasterIdLst>
    <p:notesMasterId r:id="rId31"/>
  </p:notesMasterIdLst>
  <p:sldIdLst>
    <p:sldId id="256" r:id="rId4"/>
    <p:sldId id="257" r:id="rId5"/>
    <p:sldId id="259" r:id="rId6"/>
    <p:sldId id="260" r:id="rId7"/>
    <p:sldId id="261" r:id="rId8"/>
    <p:sldId id="264" r:id="rId9"/>
    <p:sldId id="262" r:id="rId10"/>
    <p:sldId id="274" r:id="rId11"/>
    <p:sldId id="263" r:id="rId12"/>
    <p:sldId id="265" r:id="rId13"/>
    <p:sldId id="281" r:id="rId14"/>
    <p:sldId id="266" r:id="rId15"/>
    <p:sldId id="282" r:id="rId16"/>
    <p:sldId id="283" r:id="rId17"/>
    <p:sldId id="267" r:id="rId18"/>
    <p:sldId id="268" r:id="rId19"/>
    <p:sldId id="273" r:id="rId20"/>
    <p:sldId id="270" r:id="rId21"/>
    <p:sldId id="271" r:id="rId22"/>
    <p:sldId id="284" r:id="rId23"/>
    <p:sldId id="276" r:id="rId24"/>
    <p:sldId id="269" r:id="rId25"/>
    <p:sldId id="280" r:id="rId26"/>
    <p:sldId id="279" r:id="rId27"/>
    <p:sldId id="278" r:id="rId28"/>
    <p:sldId id="277" r:id="rId29"/>
    <p:sldId id="27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3CD"/>
    <a:srgbClr val="007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>
      <p:cViewPr>
        <p:scale>
          <a:sx n="100" d="100"/>
          <a:sy n="100" d="100"/>
        </p:scale>
        <p:origin x="-170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7.jpeg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image" Target="../media/image8.jpeg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blipFill>
          <a:blip xmlns:r="http://schemas.openxmlformats.org/officeDocument/2006/relationships" r:embed="rId1"/>
          <a:tile tx="0" ty="0" sx="100000" sy="100000" flip="none" algn="tl"/>
        </a:blip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5">
                <a:alpha val="9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0595056063297024"/>
                  <c:y val="6.1297128329797831E-3"/>
                </c:manualLayout>
              </c:layout>
              <c:tx>
                <c:rich>
                  <a:bodyPr/>
                  <a:lstStyle/>
                  <a:p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697 600,9</a:t>
                    </a:r>
                  </a:p>
                  <a:p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47,6%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61524799719493E-2"/>
                  <c:y val="-2.5676107436262287E-2"/>
                </c:manualLayout>
              </c:layout>
              <c:tx>
                <c:rich>
                  <a:bodyPr/>
                  <a:lstStyle/>
                  <a:p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638</a:t>
                    </a:r>
                    <a:r>
                      <a:rPr lang="en-US" sz="1478" b="1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362,6</a:t>
                    </a:r>
                    <a:endParaRPr lang="en-US" sz="1478" b="1" dirty="0" smtClean="0">
                      <a:solidFill>
                        <a:schemeClr val="tx1"/>
                      </a:solidFill>
                    </a:endParaRPr>
                  </a:p>
                  <a:p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50,5%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154705734387268E-2"/>
                  <c:y val="-2.0234145502742804E-2"/>
                </c:manualLayout>
              </c:layout>
              <c:tx>
                <c:rich>
                  <a:bodyPr/>
                  <a:lstStyle/>
                  <a:p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639 843,0</a:t>
                    </a:r>
                  </a:p>
                  <a:p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50,7%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78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#\ ##0</c:formatCode>
                <c:ptCount val="3"/>
                <c:pt idx="0">
                  <c:v>697600.9</c:v>
                </c:pt>
                <c:pt idx="1">
                  <c:v>638362.6</c:v>
                </c:pt>
                <c:pt idx="2">
                  <c:v>639843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 от других бюджетов бюджетной системы</c:v>
                </c:pt>
              </c:strCache>
            </c:strRef>
          </c:tx>
          <c:spPr>
            <a:solidFill>
              <a:srgbClr val="007638">
                <a:alpha val="9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4.8349658132036497E-2"/>
                  <c:y val="-1.7195545040372129E-2"/>
                </c:manualLayout>
              </c:layout>
              <c:tx>
                <c:rich>
                  <a:bodyPr/>
                  <a:lstStyle/>
                  <a:p>
                    <a:r>
                      <a:rPr lang="en-US" sz="1478" b="1" baseline="0" dirty="0" smtClean="0">
                        <a:solidFill>
                          <a:schemeClr val="tx1"/>
                        </a:solidFill>
                      </a:rPr>
                      <a:t>6</a:t>
                    </a:r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33 </a:t>
                    </a:r>
                    <a:r>
                      <a:rPr lang="en-US" sz="1478" b="1" baseline="0" dirty="0" smtClean="0">
                        <a:solidFill>
                          <a:schemeClr val="tx1"/>
                        </a:solidFill>
                      </a:rPr>
                      <a:t>3</a:t>
                    </a:r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32,3</a:t>
                    </a:r>
                    <a:endParaRPr lang="ru-RU" sz="1600" b="1" dirty="0" smtClean="0">
                      <a:solidFill>
                        <a:schemeClr val="tx1"/>
                      </a:solidFill>
                    </a:endParaRPr>
                  </a:p>
                  <a:p>
                    <a:r>
                      <a:rPr lang="ru-RU" sz="1478" b="1" dirty="0" smtClean="0">
                        <a:solidFill>
                          <a:schemeClr val="tx1"/>
                        </a:solidFill>
                      </a:rPr>
                      <a:t>52,4%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476351274096546E-2"/>
                  <c:y val="-1.1824042122970039E-2"/>
                </c:manualLayout>
              </c:layout>
              <c:tx>
                <c:rich>
                  <a:bodyPr/>
                  <a:lstStyle/>
                  <a:p>
                    <a:r>
                      <a:rPr lang="en-US" sz="1478" b="1" baseline="0" dirty="0" smtClean="0">
                        <a:solidFill>
                          <a:schemeClr val="tx1"/>
                        </a:solidFill>
                      </a:rPr>
                      <a:t>6</a:t>
                    </a:r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24 629,0</a:t>
                    </a:r>
                  </a:p>
                  <a:p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49,5%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6692151138416511E-2"/>
                  <c:y val="-1.0760066665750847E-2"/>
                </c:manualLayout>
              </c:layout>
              <c:tx>
                <c:rich>
                  <a:bodyPr/>
                  <a:lstStyle/>
                  <a:p>
                    <a:r>
                      <a:rPr lang="en-US" sz="1478" b="1" baseline="0" dirty="0" smtClean="0">
                        <a:solidFill>
                          <a:schemeClr val="tx1"/>
                        </a:solidFill>
                      </a:rPr>
                      <a:t>6</a:t>
                    </a:r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22 204,7</a:t>
                    </a:r>
                  </a:p>
                  <a:p>
                    <a:r>
                      <a:rPr lang="ru-RU" sz="1478" b="1" baseline="0" dirty="0" smtClean="0">
                        <a:solidFill>
                          <a:schemeClr val="tx1"/>
                        </a:solidFill>
                      </a:rPr>
                      <a:t>49,3%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78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Лист1!$C$2:$C$4</c:f>
              <c:numCache>
                <c:formatCode>#\ ##0</c:formatCode>
                <c:ptCount val="3"/>
                <c:pt idx="0">
                  <c:v>633332.30000000005</c:v>
                </c:pt>
                <c:pt idx="1">
                  <c:v>624629</c:v>
                </c:pt>
                <c:pt idx="2">
                  <c:v>622204.69999999995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4376064"/>
        <c:axId val="134150400"/>
        <c:axId val="0"/>
      </c:bar3DChart>
      <c:catAx>
        <c:axId val="134376064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  <c:crossAx val="134150400"/>
        <c:crosses val="autoZero"/>
        <c:auto val="1"/>
        <c:lblAlgn val="ctr"/>
        <c:lblOffset val="100"/>
        <c:noMultiLvlLbl val="0"/>
      </c:catAx>
      <c:valAx>
        <c:axId val="134150400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134376064"/>
        <c:crosses val="autoZero"/>
        <c:crossBetween val="between"/>
      </c:valAx>
      <c:spPr>
        <a:noFill/>
        <a:ln w="25399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478" b="1" kern="0" spc="10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78" b="1" kern="0" spc="10" baseline="0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3.1032383651608136E-2"/>
          <c:y val="0.83389525676379073"/>
          <c:w val="0.9413318400511983"/>
          <c:h val="0.12584803481843254"/>
        </c:manualLayout>
      </c:layout>
      <c:overlay val="0"/>
      <c:txPr>
        <a:bodyPr/>
        <a:lstStyle/>
        <a:p>
          <a:pPr>
            <a:defRPr b="1" kern="0" spc="10" baseline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11000">
          <a:srgbClr val="FFC000"/>
        </a:gs>
        <a:gs pos="99000">
          <a:srgbClr val="FF0000"/>
        </a:gs>
        <a:gs pos="60000">
          <a:srgbClr val="FFFF00"/>
        </a:gs>
        <a:gs pos="100000">
          <a:srgbClr val="4D0808"/>
        </a:gs>
      </a:gsLst>
      <a:lin ang="5400000" scaled="0"/>
    </a:gradFill>
  </c:spPr>
  <c:txPr>
    <a:bodyPr/>
    <a:lstStyle/>
    <a:p>
      <a:pPr>
        <a:defRPr sz="1662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</c:v>
                </c:pt>
              </c:strCache>
            </c:strRef>
          </c:tx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78.2</c:v>
                </c:pt>
                <c:pt idx="2">
                  <c:v>66.099999999999994</c:v>
                </c:pt>
                <c:pt idx="3">
                  <c:v>8.8000000000000007</c:v>
                </c:pt>
                <c:pt idx="4">
                  <c:v>3.2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</c:v>
                </c:pt>
              </c:strCache>
            </c:strRef>
          </c:tx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77.8</c:v>
                </c:pt>
                <c:pt idx="2">
                  <c:v>65.7</c:v>
                </c:pt>
                <c:pt idx="3">
                  <c:v>8.8000000000000007</c:v>
                </c:pt>
                <c:pt idx="4">
                  <c:v>3.2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2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explosion val="25"/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76.8</c:v>
                </c:pt>
                <c:pt idx="2">
                  <c:v>63.2</c:v>
                </c:pt>
                <c:pt idx="3">
                  <c:v>10.5</c:v>
                </c:pt>
                <c:pt idx="4">
                  <c:v>3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35656709340919868"/>
          <c:y val="6.7454951246535633E-3"/>
          <c:w val="0.32116082929178663"/>
          <c:h val="0.56696975362477409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2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</c:v>
                </c:pt>
              </c:strCache>
            </c:strRef>
          </c:tx>
          <c:explosion val="25"/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78.2</c:v>
                </c:pt>
                <c:pt idx="2">
                  <c:v>66.099999999999994</c:v>
                </c:pt>
                <c:pt idx="3">
                  <c:v>8.8000000000000007</c:v>
                </c:pt>
                <c:pt idx="4">
                  <c:v>3.2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2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</c:v>
                </c:pt>
              </c:strCache>
            </c:strRef>
          </c:tx>
          <c:explosion val="25"/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77.8</c:v>
                </c:pt>
                <c:pt idx="2">
                  <c:v>65.7</c:v>
                </c:pt>
                <c:pt idx="3">
                  <c:v>8.8000000000000007</c:v>
                </c:pt>
                <c:pt idx="4">
                  <c:v>3.2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gradFill>
          <a:gsLst>
            <a:gs pos="10404">
              <a:srgbClr val="FFEC00"/>
            </a:gs>
            <a:gs pos="0">
              <a:srgbClr val="FFFF00"/>
            </a:gs>
            <a:gs pos="40000">
              <a:srgbClr val="FFA300"/>
            </a:gs>
            <a:gs pos="30000">
              <a:srgbClr val="FFAB00"/>
            </a:gs>
            <a:gs pos="100000">
              <a:srgbClr val="FF3D00"/>
            </a:gs>
            <a:gs pos="24000">
              <a:srgbClr val="FFC000"/>
            </a:gs>
            <a:gs pos="100000">
              <a:srgbClr val="FF0000"/>
            </a:gs>
          </a:gsLst>
          <a:lin ang="2700000" scaled="0"/>
        </a:gradFill>
      </c:spPr>
    </c:floor>
    <c:sideWall>
      <c:thickness val="0"/>
      <c:spPr>
        <a:gradFill>
          <a:gsLst>
            <a:gs pos="41000">
              <a:srgbClr val="FF9700"/>
            </a:gs>
            <a:gs pos="3000">
              <a:srgbClr val="FFF200"/>
            </a:gs>
            <a:gs pos="59000">
              <a:srgbClr val="FF7A00"/>
            </a:gs>
            <a:gs pos="89000">
              <a:srgbClr val="FF0300"/>
            </a:gs>
            <a:gs pos="100000">
              <a:srgbClr val="FF2D00">
                <a:lumMod val="78000"/>
              </a:srgbClr>
            </a:gs>
            <a:gs pos="100000">
              <a:srgbClr val="4D0808"/>
            </a:gs>
          </a:gsLst>
          <a:lin ang="2700000" scaled="0"/>
        </a:gradFill>
        <a:ln w="25400">
          <a:noFill/>
        </a:ln>
      </c:spPr>
    </c:sideWall>
    <c:backWall>
      <c:thickness val="0"/>
      <c:spPr>
        <a:gradFill>
          <a:gsLst>
            <a:gs pos="41000">
              <a:srgbClr val="FF9700"/>
            </a:gs>
            <a:gs pos="3000">
              <a:srgbClr val="FFF200"/>
            </a:gs>
            <a:gs pos="59000">
              <a:srgbClr val="FF7A00"/>
            </a:gs>
            <a:gs pos="89000">
              <a:srgbClr val="FF0300"/>
            </a:gs>
            <a:gs pos="100000">
              <a:srgbClr val="FF2D00">
                <a:lumMod val="78000"/>
              </a:srgbClr>
            </a:gs>
            <a:gs pos="100000">
              <a:srgbClr val="4D0808"/>
            </a:gs>
          </a:gsLst>
          <a:lin ang="2700000" scaled="0"/>
        </a:gradFill>
      </c:spPr>
    </c:backWall>
    <c:plotArea>
      <c:layout>
        <c:manualLayout>
          <c:layoutTarget val="inner"/>
          <c:xMode val="edge"/>
          <c:yMode val="edge"/>
          <c:x val="9.187527412167636E-3"/>
          <c:y val="4.0244336085022786E-2"/>
          <c:w val="0.98509816272965878"/>
          <c:h val="0.797371612815741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Программа №1</c:v>
                </c:pt>
              </c:strCache>
            </c:strRef>
          </c:tx>
          <c:spPr>
            <a:solidFill>
              <a:srgbClr val="007638">
                <a:alpha val="9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3.5895913010873644E-2"/>
                  <c:y val="-1.2631437609552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ru-RU" baseline="0" dirty="0" smtClean="0"/>
                      <a:t> 021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208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74503187101614E-2"/>
                  <c:y val="-8.546809702869077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973</a:t>
                    </a:r>
                    <a:r>
                      <a:rPr lang="en-US" dirty="0" smtClean="0"/>
                      <a:t> 4</a:t>
                    </a:r>
                    <a:r>
                      <a:rPr lang="ru-RU" dirty="0" smtClean="0"/>
                      <a:t>29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975778027746533E-2"/>
                  <c:y val="-6.762069925905049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954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090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#\ ##0</c:formatCode>
                <c:ptCount val="3"/>
                <c:pt idx="0">
                  <c:v>1021208.9</c:v>
                </c:pt>
                <c:pt idx="1">
                  <c:v>973429.6</c:v>
                </c:pt>
                <c:pt idx="2">
                  <c:v>954090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Программа №2</c:v>
                </c:pt>
              </c:strCache>
            </c:strRef>
          </c:tx>
          <c:spPr>
            <a:solidFill>
              <a:schemeClr val="accent5">
                <a:alpha val="9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6342407199100129E-2"/>
                  <c:y val="-2.058156149996133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269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280</a:t>
                    </a:r>
                    <a:r>
                      <a:rPr lang="en-US" dirty="0" smtClean="0"/>
                      <a:t>,4</a:t>
                    </a:r>
                    <a:endParaRPr lang="ru-RU" dirty="0" smtClean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923209598800153E-2"/>
                  <c:y val="-3.6013855164212676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</a:t>
                    </a:r>
                    <a:r>
                      <a:rPr lang="ru-RU" b="1" dirty="0" smtClean="0"/>
                      <a:t>27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036</a:t>
                    </a:r>
                    <a:r>
                      <a:rPr lang="en-US" b="1" dirty="0" smtClean="0"/>
                      <a:t>,</a:t>
                    </a:r>
                    <a:r>
                      <a:rPr lang="ru-RU" b="1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23772028496438E-2"/>
                  <c:y val="-3.6013855164212676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226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268</a:t>
                    </a:r>
                    <a:r>
                      <a:rPr lang="en-US" b="1" dirty="0" smtClean="0"/>
                      <a:t>,</a:t>
                    </a:r>
                    <a:r>
                      <a:rPr lang="ru-RU" b="1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Лист1!$C$2:$C$4</c:f>
              <c:numCache>
                <c:formatCode>#\ ##,000</c:formatCode>
                <c:ptCount val="3"/>
                <c:pt idx="0" formatCode="#\ ##0">
                  <c:v>269280.40000000002</c:v>
                </c:pt>
                <c:pt idx="1">
                  <c:v>227036</c:v>
                </c:pt>
                <c:pt idx="2" formatCode="#\ ##0">
                  <c:v>226268.4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Программа №3</c:v>
                </c:pt>
              </c:strCache>
            </c:strRef>
          </c:tx>
          <c:spPr>
            <a:solidFill>
              <a:srgbClr val="FFFF00">
                <a:alpha val="9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4.6679396733696289E-2"/>
                  <c:y val="-2.508513953842935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36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504</a:t>
                    </a:r>
                    <a:r>
                      <a:rPr lang="en-US" b="1" dirty="0" smtClean="0"/>
                      <a:t>,</a:t>
                    </a:r>
                    <a:r>
                      <a:rPr lang="ru-RU" b="1" dirty="0" smtClean="0"/>
                      <a:t>3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9091113610798653E-2"/>
                  <c:y val="-1.945731946044358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44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915</a:t>
                    </a:r>
                    <a:r>
                      <a:rPr lang="en-US" b="1" dirty="0" smtClean="0"/>
                      <a:t>,</a:t>
                    </a:r>
                    <a:r>
                      <a:rPr lang="ru-RU" b="1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660217472815898E-2"/>
                  <c:y val="-1.945709789125960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46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554</a:t>
                    </a:r>
                    <a:r>
                      <a:rPr lang="en-US" b="1" dirty="0" smtClean="0"/>
                      <a:t>,</a:t>
                    </a:r>
                    <a:r>
                      <a:rPr lang="ru-RU" b="1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Лист1!$D$2:$D$4</c:f>
              <c:numCache>
                <c:formatCode>#\ ##,000</c:formatCode>
                <c:ptCount val="3"/>
                <c:pt idx="0">
                  <c:v>36504.300000000003</c:v>
                </c:pt>
                <c:pt idx="1">
                  <c:v>44915.4</c:v>
                </c:pt>
                <c:pt idx="2" formatCode="#\ ##0">
                  <c:v>46554.6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Программа №4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Лист1!$E$2:$E$4</c:f>
              <c:numCache>
                <c:formatCode>\О\с\н\о\в\н\о\й</c:formatCode>
                <c:ptCount val="3"/>
                <c:pt idx="0">
                  <c:v>3939.5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7702656"/>
        <c:axId val="267704192"/>
        <c:axId val="0"/>
      </c:bar3DChart>
      <c:catAx>
        <c:axId val="267702656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650" b="1">
                <a:solidFill>
                  <a:schemeClr val="tx1"/>
                </a:solidFill>
              </a:defRPr>
            </a:pPr>
            <a:endParaRPr lang="ru-RU"/>
          </a:p>
        </c:txPr>
        <c:crossAx val="267704192"/>
        <c:crosses val="autoZero"/>
        <c:auto val="1"/>
        <c:lblAlgn val="ctr"/>
        <c:lblOffset val="100"/>
        <c:noMultiLvlLbl val="0"/>
      </c:catAx>
      <c:valAx>
        <c:axId val="267704192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267702656"/>
        <c:crosses val="autoZero"/>
        <c:crossBetween val="between"/>
      </c:valAx>
      <c:spPr>
        <a:gradFill>
          <a:gsLst>
            <a:gs pos="41000">
              <a:srgbClr val="FF9700"/>
            </a:gs>
            <a:gs pos="3000">
              <a:srgbClr val="FFF200"/>
            </a:gs>
            <a:gs pos="59000">
              <a:srgbClr val="FF7A00"/>
            </a:gs>
            <a:gs pos="89000">
              <a:srgbClr val="FF0300"/>
            </a:gs>
            <a:gs pos="100000">
              <a:srgbClr val="FF2D00">
                <a:lumMod val="78000"/>
              </a:srgbClr>
            </a:gs>
            <a:gs pos="100000">
              <a:srgbClr val="4D0808"/>
            </a:gs>
          </a:gsLst>
          <a:lin ang="2700000" scaled="0"/>
        </a:gradFill>
        <a:ln w="23258">
          <a:noFill/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 sz="1649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569961871361369E-3"/>
          <c:y val="2.4153500764066047E-3"/>
          <c:w val="0.98567470166545057"/>
          <c:h val="0.872523423323334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00B050">
                <a:alpha val="9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5.6495727278870504E-3"/>
                  <c:y val="0.39130845160330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960192281041601E-3"/>
                  <c:y val="0.39130845160330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1825570354725762E-3"/>
                  <c:y val="0.39130845160330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591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#\ ##0</c:formatCode>
                <c:ptCount val="3"/>
                <c:pt idx="0">
                  <c:v>2000</c:v>
                </c:pt>
                <c:pt idx="1">
                  <c:v>2000</c:v>
                </c:pt>
                <c:pt idx="2">
                  <c:v>2000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7993472"/>
        <c:axId val="267995008"/>
        <c:axId val="0"/>
      </c:bar3DChart>
      <c:catAx>
        <c:axId val="267993472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 anchor="b" anchorCtr="0"/>
          <a:lstStyle/>
          <a:p>
            <a:pPr>
              <a:defRPr sz="1850" b="1" baseline="0">
                <a:solidFill>
                  <a:schemeClr val="tx1"/>
                </a:solidFill>
              </a:defRPr>
            </a:pPr>
            <a:endParaRPr lang="ru-RU"/>
          </a:p>
        </c:txPr>
        <c:crossAx val="267995008"/>
        <c:crosses val="autoZero"/>
        <c:auto val="1"/>
        <c:lblAlgn val="ctr"/>
        <c:lblOffset val="100"/>
        <c:noMultiLvlLbl val="0"/>
      </c:catAx>
      <c:valAx>
        <c:axId val="267995008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267993472"/>
        <c:crosses val="autoZero"/>
        <c:crossBetween val="between"/>
      </c:valAx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  <a:ln w="23497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097"/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2228710505714265E-2"/>
          <c:w val="1"/>
          <c:h val="0.765481769923087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4">
                <a:alpha val="95000"/>
              </a:schemeClr>
            </a:solidFill>
            <a:ln w="19050"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7182548231071579E-3"/>
                  <c:y val="-1.30103132224809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392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2007433774232E-2"/>
                  <c:y val="-2.60540508297474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666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8909715149676208E-3"/>
                  <c:y val="-1.687468632500434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388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73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#\ ##0</c:formatCode>
                <c:ptCount val="3"/>
                <c:pt idx="0">
                  <c:v>2392.3000000000002</c:v>
                </c:pt>
                <c:pt idx="1">
                  <c:v>2666.1</c:v>
                </c:pt>
                <c:pt idx="2">
                  <c:v>3388.5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758208"/>
        <c:axId val="267776384"/>
      </c:barChart>
      <c:catAx>
        <c:axId val="267758208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low"/>
        <c:txPr>
          <a:bodyPr anchor="b" anchorCtr="0"/>
          <a:lstStyle/>
          <a:p>
            <a:pPr>
              <a:defRPr sz="1873" b="1" baseline="0">
                <a:solidFill>
                  <a:schemeClr val="tx1"/>
                </a:solidFill>
              </a:defRPr>
            </a:pPr>
            <a:endParaRPr lang="ru-RU"/>
          </a:p>
        </c:txPr>
        <c:crossAx val="267776384"/>
        <c:crosses val="autoZero"/>
        <c:auto val="1"/>
        <c:lblAlgn val="ctr"/>
        <c:lblOffset val="0"/>
        <c:noMultiLvlLbl val="0"/>
      </c:catAx>
      <c:valAx>
        <c:axId val="267776384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267758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9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76800990366153E-2"/>
          <c:y val="0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Коммунальное хозяйство</c:v>
                </c:pt>
                <c:pt idx="1">
                  <c:v>Благоустройство</c:v>
                </c:pt>
                <c:pt idx="2">
                  <c:v>Другие вопросы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3763</c:v>
                </c:pt>
                <c:pt idx="1">
                  <c:v>27817.8</c:v>
                </c:pt>
                <c:pt idx="2">
                  <c:v>17712.599999999999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3">
          <a:noFill/>
        </a:ln>
      </c:spPr>
    </c:plotArea>
    <c:legend>
      <c:legendPos val="r"/>
      <c:layout>
        <c:manualLayout>
          <c:xMode val="edge"/>
          <c:yMode val="edge"/>
          <c:x val="8.6908515668047123E-2"/>
          <c:y val="0.59805758126388053"/>
          <c:w val="0.91309148433195286"/>
          <c:h val="0.28147110841913991"/>
        </c:manualLayout>
      </c:layout>
      <c:overlay val="0"/>
      <c:txPr>
        <a:bodyPr/>
        <a:lstStyle/>
        <a:p>
          <a:pPr>
            <a:defRPr sz="1396" kern="800" spc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76800990366153E-2"/>
          <c:y val="0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0</c:v>
                </c:pt>
                <c:pt idx="1">
                  <c:v>24064.1</c:v>
                </c:pt>
                <c:pt idx="2">
                  <c:v>16643.900000000001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floor>
    <c:sideWall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  <a:ln w="25400">
          <a:noFill/>
        </a:ln>
        <a:effectLst>
          <a:outerShdw blurRad="50800" dist="50800" dir="5400000" algn="ctr" rotWithShape="0">
            <a:srgbClr val="000000">
              <a:alpha val="98000"/>
            </a:srgbClr>
          </a:outerShdw>
        </a:effectLst>
      </c:spPr>
    </c:sideWall>
    <c:backWall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  <a:effectLst>
          <a:outerShdw blurRad="50800" dist="50800" dir="5400000" algn="ctr" rotWithShape="0">
            <a:srgbClr val="000000">
              <a:alpha val="980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3.65865547422561E-4"/>
          <c:y val="2.4153500764066047E-3"/>
          <c:w val="0.99476583914889327"/>
          <c:h val="0.908450556775742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00B050">
                <a:alpha val="92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5053044215130781E-2"/>
                  <c:y val="-4.449745047485145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ru-RU" dirty="0" smtClean="0"/>
                      <a:t>310</a:t>
                    </a:r>
                    <a:r>
                      <a:rPr lang="en-US" dirty="0" smtClean="0"/>
                      <a:t> 6</a:t>
                    </a:r>
                    <a:r>
                      <a:rPr lang="ru-RU" dirty="0" smtClean="0"/>
                      <a:t>46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609182857678124E-2"/>
                  <c:y val="-4.145660060759532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ru-RU" dirty="0" smtClean="0"/>
                      <a:t>330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933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562558408542844E-2"/>
                  <c:y val="-4.145660060759532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ru-RU" dirty="0" smtClean="0"/>
                      <a:t>262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991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26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 047,7</a:t>
                    </a:r>
                    <a:endParaRPr lang="ru-RU" smtClean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99" b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  <c:pt idx="3">
                  <c:v>2028 год</c:v>
                </c:pt>
              </c:strCache>
            </c:strRef>
          </c:cat>
          <c:val>
            <c:numRef>
              <c:f>Лист1!$B$3:$B$6</c:f>
              <c:numCache>
                <c:formatCode>#\ ##,000</c:formatCode>
                <c:ptCount val="4"/>
                <c:pt idx="0" formatCode="#\ ##0">
                  <c:v>1310646.7</c:v>
                </c:pt>
                <c:pt idx="1">
                  <c:v>1330933.2</c:v>
                </c:pt>
                <c:pt idx="2" formatCode="#\ ##0">
                  <c:v>1262991.6000000001</c:v>
                </c:pt>
                <c:pt idx="3">
                  <c:v>1262047.7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510656"/>
        <c:axId val="135521024"/>
        <c:axId val="0"/>
      </c:bar3DChart>
      <c:catAx>
        <c:axId val="135510656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 anchor="b" anchorCtr="0"/>
          <a:lstStyle/>
          <a:p>
            <a:pPr>
              <a:defRPr sz="1529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35521024"/>
        <c:crosses val="autoZero"/>
        <c:auto val="1"/>
        <c:lblAlgn val="ctr"/>
        <c:lblOffset val="100"/>
        <c:noMultiLvlLbl val="0"/>
      </c:catAx>
      <c:valAx>
        <c:axId val="135521024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135510656"/>
        <c:crosses val="autoZero"/>
        <c:crossBetween val="between"/>
      </c:valAx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  <a:ln w="21594">
          <a:noFill/>
        </a:ln>
      </c:spPr>
    </c:plotArea>
    <c:legend>
      <c:legendPos val="b"/>
      <c:layout>
        <c:manualLayout>
          <c:xMode val="edge"/>
          <c:yMode val="edge"/>
          <c:x val="0.54517427745774194"/>
          <c:y val="0.12852026829979585"/>
          <c:w val="0.26615021607147593"/>
          <c:h val="7.9641748485143049E-2"/>
        </c:manualLayout>
      </c:layout>
      <c:overlay val="0"/>
      <c:txPr>
        <a:bodyPr/>
        <a:lstStyle/>
        <a:p>
          <a:pPr>
            <a:defRPr sz="2380" b="1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F200"/>
        </a:gs>
        <a:gs pos="59000">
          <a:srgbClr val="FF7A00"/>
        </a:gs>
        <a:gs pos="100000">
          <a:srgbClr val="FF0300"/>
        </a:gs>
        <a:gs pos="100000">
          <a:srgbClr val="4D0808"/>
        </a:gs>
      </a:gsLst>
      <a:lin ang="2700000" scaled="0"/>
    </a:gradFill>
  </c:spPr>
  <c:txPr>
    <a:bodyPr/>
    <a:lstStyle/>
    <a:p>
      <a:pPr>
        <a:defRPr sz="1009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76800990366153E-2"/>
          <c:y val="0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0</c:v>
                </c:pt>
                <c:pt idx="1">
                  <c:v>24109.200000000001</c:v>
                </c:pt>
                <c:pt idx="2">
                  <c:v>16643.900000000001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523737580206531E-2"/>
          <c:y val="1.2307692307692308E-2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strRef>
              <c:f>Лист1!$A$2:$A$6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образваоние</c:v>
                </c:pt>
                <c:pt idx="3">
                  <c:v>Молодежная политика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#\ #,#00</c:formatCode>
                <c:ptCount val="5"/>
                <c:pt idx="0">
                  <c:v>204775.2</c:v>
                </c:pt>
                <c:pt idx="1">
                  <c:v>495824.9</c:v>
                </c:pt>
                <c:pt idx="2">
                  <c:v>53000.7</c:v>
                </c:pt>
                <c:pt idx="3">
                  <c:v>25654</c:v>
                </c:pt>
                <c:pt idx="4">
                  <c:v>62312.9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3">
          <a:noFill/>
        </a:ln>
      </c:spPr>
    </c:plotArea>
    <c:legend>
      <c:legendPos val="r"/>
      <c:layout>
        <c:manualLayout>
          <c:xMode val="edge"/>
          <c:yMode val="edge"/>
          <c:x val="4.8985265103713059E-2"/>
          <c:y val="0.59395501716131649"/>
          <c:w val="0.9365677823003502"/>
          <c:h val="0.28147110841913991"/>
        </c:manualLayout>
      </c:layout>
      <c:overlay val="0"/>
      <c:txPr>
        <a:bodyPr/>
        <a:lstStyle/>
        <a:p>
          <a:pPr>
            <a:defRPr sz="1400" kern="800" spc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76800990366153E-2"/>
          <c:y val="0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\О\с\н\о\в\н\о\й</c:formatCode>
                <c:ptCount val="5"/>
                <c:pt idx="0">
                  <c:v>183128.1</c:v>
                </c:pt>
                <c:pt idx="1">
                  <c:v>524282</c:v>
                </c:pt>
                <c:pt idx="2">
                  <c:v>42852.5</c:v>
                </c:pt>
                <c:pt idx="3">
                  <c:v>21918.2</c:v>
                </c:pt>
                <c:pt idx="4">
                  <c:v>50987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076800990366153E-2"/>
          <c:y val="0"/>
          <c:w val="0.3137281042847091"/>
          <c:h val="0.56712135470786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\О\с\н\о\в\н\о\й</c:formatCode>
                <c:ptCount val="5"/>
                <c:pt idx="0">
                  <c:v>179285.7</c:v>
                </c:pt>
                <c:pt idx="1">
                  <c:v>510160.3</c:v>
                </c:pt>
                <c:pt idx="2">
                  <c:v>42722.9</c:v>
                </c:pt>
                <c:pt idx="3">
                  <c:v>21918.2</c:v>
                </c:pt>
                <c:pt idx="4">
                  <c:v>51141.1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12700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743670354349973E-2"/>
          <c:y val="0.13973855846082461"/>
          <c:w val="0.95668225784971284"/>
          <c:h val="0.73126433664233381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7778470902415331E-3"/>
                  <c:y val="5.2029659539744068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139</a:t>
                    </a:r>
                    <a:r>
                      <a:rPr lang="ru-RU" sz="1800" b="1" baseline="0" dirty="0" smtClean="0"/>
                      <a:t> 145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\О\с\н\о\в\н\о\й</c:formatCode>
                <c:ptCount val="1"/>
                <c:pt idx="0">
                  <c:v>139145.4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6987484720424363E-4"/>
                  <c:y val="8.585731853548783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baseline="0" dirty="0" smtClean="0"/>
                      <a:t>109 796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5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\О\с\н\о\в\н\о\й</c:formatCode>
                <c:ptCount val="1"/>
                <c:pt idx="0">
                  <c:v>109796.5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2028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4.6152533174943725E-3"/>
                  <c:y val="8.585731853548783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108 396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5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\О\с\н\о\в\н\о\й</c:formatCode>
                <c:ptCount val="1"/>
                <c:pt idx="0">
                  <c:v>108396.5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8982528"/>
        <c:axId val="268992512"/>
        <c:axId val="0"/>
      </c:bar3DChart>
      <c:catAx>
        <c:axId val="268982528"/>
        <c:scaling>
          <c:orientation val="minMax"/>
        </c:scaling>
        <c:delete val="1"/>
        <c:axPos val="l"/>
        <c:majorTickMark val="out"/>
        <c:minorTickMark val="none"/>
        <c:tickLblPos val="nextTo"/>
        <c:crossAx val="268992512"/>
        <c:crosses val="autoZero"/>
        <c:auto val="1"/>
        <c:lblAlgn val="ctr"/>
        <c:lblOffset val="100"/>
        <c:noMultiLvlLbl val="0"/>
      </c:catAx>
      <c:valAx>
        <c:axId val="2689925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2689825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1929677305158186E-2"/>
          <c:y val="7.4717888488580644E-2"/>
          <c:w val="0.8406800930436904"/>
          <c:h val="0.36750322761072529"/>
        </c:manualLayout>
      </c:layout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12700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743670354349973E-2"/>
          <c:y val="0.13973855846082461"/>
          <c:w val="0.95668225784971284"/>
          <c:h val="0.73126433664233381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7778470902415331E-3"/>
                  <c:y val="5.2029659539744068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39</a:t>
                    </a:r>
                    <a:r>
                      <a:rPr lang="ru-RU" sz="1800" b="1" baseline="0" dirty="0" smtClean="0"/>
                      <a:t> 579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\О\с\н\о\в\н\о\й</c:formatCode>
                <c:ptCount val="1"/>
                <c:pt idx="0">
                  <c:v>39579.4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6987484720424363E-4"/>
                  <c:y val="8.585731853548783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39</a:t>
                    </a:r>
                    <a:r>
                      <a:rPr lang="ru-RU" sz="1800" b="1" baseline="0" dirty="0" smtClean="0"/>
                      <a:t> 579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4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\О\с\н\о\в\н\о\й</c:formatCode>
                <c:ptCount val="1"/>
                <c:pt idx="0">
                  <c:v>39579.4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2028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4.6152533174943725E-3"/>
                  <c:y val="8.585731853548783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/>
                      <a:t>39 579</a:t>
                    </a:r>
                    <a:r>
                      <a:rPr lang="en-US" sz="1800" b="1" dirty="0" smtClean="0"/>
                      <a:t>,</a:t>
                    </a:r>
                    <a:r>
                      <a:rPr lang="ru-RU" sz="1800" b="1" dirty="0" smtClean="0"/>
                      <a:t>4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\О\с\н\о\в\н\о\й</c:formatCode>
                <c:ptCount val="1"/>
                <c:pt idx="0">
                  <c:v>39579.4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8871168"/>
        <c:axId val="268872704"/>
        <c:axId val="0"/>
      </c:bar3DChart>
      <c:catAx>
        <c:axId val="268871168"/>
        <c:scaling>
          <c:orientation val="minMax"/>
        </c:scaling>
        <c:delete val="1"/>
        <c:axPos val="l"/>
        <c:majorTickMark val="out"/>
        <c:minorTickMark val="none"/>
        <c:tickLblPos val="nextTo"/>
        <c:crossAx val="268872704"/>
        <c:crosses val="autoZero"/>
        <c:auto val="1"/>
        <c:lblAlgn val="ctr"/>
        <c:lblOffset val="100"/>
        <c:noMultiLvlLbl val="0"/>
      </c:catAx>
      <c:valAx>
        <c:axId val="26887270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2688711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1929677305158186E-2"/>
          <c:y val="7.4717888488580644E-2"/>
          <c:w val="0.8406800930436904"/>
          <c:h val="0.36750322761072529"/>
        </c:manualLayout>
      </c:layout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6910913913538584"/>
          <c:y val="5.1417292490960734E-2"/>
          <c:w val="0.61501779644192323"/>
          <c:h val="0.8202323080534165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2131.9</c:v>
                </c:pt>
                <c:pt idx="1">
                  <c:v>2222.6</c:v>
                </c:pt>
                <c:pt idx="2">
                  <c:v>2265.5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E183CD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Лист1!$C$2:$C$4</c:f>
              <c:numCache>
                <c:formatCode>\О\с\н\о\в\н\о\й</c:formatCode>
                <c:ptCount val="3"/>
                <c:pt idx="0">
                  <c:v>2304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компенсации затрат государства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Лист1!$D$2:$D$4</c:f>
              <c:numCache>
                <c:formatCode>\О\с\н\о\в\н\о\й</c:formatCode>
                <c:ptCount val="3"/>
                <c:pt idx="0">
                  <c:v>332.6</c:v>
                </c:pt>
                <c:pt idx="1">
                  <c:v>332.6</c:v>
                </c:pt>
                <c:pt idx="2">
                  <c:v>332.6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Лист1!$E$2:$E$4</c:f>
              <c:numCache>
                <c:formatCode>\О\с\н\о\в\н\о\й</c:formatCode>
                <c:ptCount val="3"/>
                <c:pt idx="0">
                  <c:v>22738</c:v>
                </c:pt>
                <c:pt idx="1">
                  <c:v>22738</c:v>
                </c:pt>
                <c:pt idx="2">
                  <c:v>22738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использования имущества, находящегося в муниципальной собственности2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Лист1!$F$2:$F$4</c:f>
              <c:numCache>
                <c:formatCode>\О\с\н\о\в\н\о\й</c:formatCode>
                <c:ptCount val="3"/>
                <c:pt idx="0">
                  <c:v>25815.4</c:v>
                </c:pt>
                <c:pt idx="1">
                  <c:v>26465.200000000001</c:v>
                </c:pt>
                <c:pt idx="2">
                  <c:v>26862.1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Лист1!$G$2:$G$4</c:f>
              <c:numCache>
                <c:formatCode>\О\с\н\о\в\н\о\й</c:formatCode>
                <c:ptCount val="3"/>
                <c:pt idx="0">
                  <c:v>5920</c:v>
                </c:pt>
                <c:pt idx="1">
                  <c:v>5920</c:v>
                </c:pt>
                <c:pt idx="2">
                  <c:v>5920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Государственная пошлина 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Лист1!$H$2:$H$4</c:f>
              <c:numCache>
                <c:formatCode>\О\с\н\о\в\н\о\й</c:formatCode>
                <c:ptCount val="3"/>
                <c:pt idx="0">
                  <c:v>19033</c:v>
                </c:pt>
                <c:pt idx="1">
                  <c:v>19033</c:v>
                </c:pt>
                <c:pt idx="2">
                  <c:v>19033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Налог, взимаемый в связи с применением патентной системы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Лист1!$I$2:$I$4</c:f>
              <c:numCache>
                <c:formatCode>\О\с\н\о\в\н\о\й</c:formatCode>
                <c:ptCount val="3"/>
                <c:pt idx="0">
                  <c:v>10015</c:v>
                </c:pt>
                <c:pt idx="1">
                  <c:v>10265</c:v>
                </c:pt>
                <c:pt idx="2">
                  <c:v>10563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Единый сельскохозяйственный налог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Лист1!$J$2:$J$4</c:f>
              <c:numCache>
                <c:formatCode>\О\с\н\о\в\н\о\й</c:formatCode>
                <c:ptCount val="3"/>
                <c:pt idx="0">
                  <c:v>33880</c:v>
                </c:pt>
                <c:pt idx="1">
                  <c:v>35882</c:v>
                </c:pt>
                <c:pt idx="2">
                  <c:v>38218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Лист1!$K$2:$K$4</c:f>
              <c:numCache>
                <c:formatCode>\О\с\н\о\в\н\о\й</c:formatCode>
                <c:ptCount val="3"/>
                <c:pt idx="0">
                  <c:v>33023</c:v>
                </c:pt>
                <c:pt idx="1">
                  <c:v>34557</c:v>
                </c:pt>
                <c:pt idx="2">
                  <c:v>36237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Акцизы по подакцизным товарам (продукции), производимым на территории РФ</c:v>
                </c:pt>
              </c:strCache>
            </c:strRef>
          </c:tx>
          <c:spPr>
            <a:solidFill>
              <a:srgbClr val="007638">
                <a:alpha val="95000"/>
              </a:srgb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Лист1!$L$2:$L$4</c:f>
              <c:numCache>
                <c:formatCode>\О\с\н\о\в\н\о\й</c:formatCode>
                <c:ptCount val="3"/>
                <c:pt idx="0">
                  <c:v>29616.2</c:v>
                </c:pt>
                <c:pt idx="1">
                  <c:v>38027.300000000003</c:v>
                </c:pt>
                <c:pt idx="2">
                  <c:v>39666.5</c:v>
                </c:pt>
              </c:numCache>
            </c:numRef>
          </c:val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Налог на доходы физ.лиц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Лист1!$M$2:$M$4</c:f>
              <c:numCache>
                <c:formatCode>\О\с\н\о\в\н\о\й</c:formatCode>
                <c:ptCount val="3"/>
                <c:pt idx="0">
                  <c:v>512791.8</c:v>
                </c:pt>
                <c:pt idx="1">
                  <c:v>442919.9</c:v>
                </c:pt>
                <c:pt idx="2">
                  <c:v>438007.3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587328"/>
        <c:axId val="155588864"/>
        <c:axId val="0"/>
      </c:bar3DChart>
      <c:catAx>
        <c:axId val="155587328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/>
          <a:lstStyle/>
          <a:p>
            <a:pPr>
              <a:defRPr sz="1611" b="1">
                <a:solidFill>
                  <a:schemeClr val="tx1"/>
                </a:solidFill>
              </a:defRPr>
            </a:pPr>
            <a:endParaRPr lang="ru-RU"/>
          </a:p>
        </c:txPr>
        <c:crossAx val="155588864"/>
        <c:crosses val="autoZero"/>
        <c:auto val="1"/>
        <c:lblAlgn val="ctr"/>
        <c:lblOffset val="100"/>
        <c:noMultiLvlLbl val="0"/>
      </c:catAx>
      <c:valAx>
        <c:axId val="155588864"/>
        <c:scaling>
          <c:orientation val="minMax"/>
        </c:scaling>
        <c:delete val="1"/>
        <c:axPos val="l"/>
        <c:numFmt formatCode="\О\с\н\о\в\н\о\й" sourceLinked="1"/>
        <c:majorTickMark val="out"/>
        <c:minorTickMark val="none"/>
        <c:tickLblPos val="nextTo"/>
        <c:crossAx val="155587328"/>
        <c:crosses val="autoZero"/>
        <c:crossBetween val="between"/>
      </c:valAx>
      <c:spPr>
        <a:noFill/>
        <a:ln w="25387">
          <a:noFill/>
        </a:ln>
      </c:spPr>
    </c:plotArea>
    <c:legend>
      <c:legendPos val="r"/>
      <c:layout>
        <c:manualLayout>
          <c:xMode val="edge"/>
          <c:yMode val="edge"/>
          <c:x val="0"/>
          <c:y val="2.0308536633718764E-2"/>
          <c:w val="0.39716457932915866"/>
          <c:h val="0.97969146336628121"/>
        </c:manualLayout>
      </c:layout>
      <c:overlay val="0"/>
      <c:txPr>
        <a:bodyPr/>
        <a:lstStyle/>
        <a:p>
          <a:pPr>
            <a:defRPr sz="1000" b="1" baseline="0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F200"/>
        </a:gs>
        <a:gs pos="59000">
          <a:srgbClr val="FF7A00"/>
        </a:gs>
        <a:gs pos="100000">
          <a:srgbClr val="FF0300"/>
        </a:gs>
        <a:gs pos="100000">
          <a:srgbClr val="4D0808"/>
        </a:gs>
      </a:gsLst>
      <a:lin ang="2700000" scaled="0"/>
    </a:gradFill>
  </c:spPr>
  <c:txPr>
    <a:bodyPr/>
    <a:lstStyle/>
    <a:p>
      <a:pPr>
        <a:defRPr sz="1436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floor>
    <c:sideWall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sideWall>
    <c:backWall>
      <c:thickness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</c:v>
                </c:pt>
              </c:strCache>
            </c:strRef>
          </c:tx>
          <c:spPr>
            <a:solidFill>
              <a:schemeClr val="accent5">
                <a:alpha val="9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7.1081284093611483E-3"/>
                  <c:y val="-1.72333871477919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84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914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0912006340647146E-3"/>
                  <c:y val="-1.453562900130396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055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932001765435333E-2"/>
                  <c:y val="-1.495443193845176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62 </a:t>
                    </a:r>
                    <a:r>
                      <a:rPr lang="ru-RU" dirty="0" smtClean="0"/>
                      <a:t>841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#\ ##0</c:formatCode>
                <c:ptCount val="3"/>
                <c:pt idx="0">
                  <c:v>84914.9</c:v>
                </c:pt>
                <c:pt idx="1">
                  <c:v>66055</c:v>
                </c:pt>
                <c:pt idx="2">
                  <c:v>62841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007638">
                <a:alpha val="9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4545985251961624E-2"/>
                  <c:y val="-2.74203439266592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48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417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280714642581362E-2"/>
                  <c:y val="-1.495443193845176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58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574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386822886333467E-2"/>
                  <c:y val="-1.49544319384517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59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363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Лист1!$C$2:$C$4</c:f>
              <c:numCache>
                <c:formatCode>#\ ##0</c:formatCode>
                <c:ptCount val="3"/>
                <c:pt idx="0">
                  <c:v>548417.4</c:v>
                </c:pt>
                <c:pt idx="1">
                  <c:v>558574</c:v>
                </c:pt>
                <c:pt idx="2">
                  <c:v>559363.6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602304"/>
        <c:axId val="155702400"/>
        <c:axId val="0"/>
      </c:bar3DChart>
      <c:catAx>
        <c:axId val="155602304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nextTo"/>
        <c:txPr>
          <a:bodyPr/>
          <a:lstStyle/>
          <a:p>
            <a:pPr>
              <a:defRPr sz="1680" b="1">
                <a:solidFill>
                  <a:schemeClr val="tx1"/>
                </a:solidFill>
              </a:defRPr>
            </a:pPr>
            <a:endParaRPr lang="ru-RU"/>
          </a:p>
        </c:txPr>
        <c:crossAx val="155702400"/>
        <c:crosses val="autoZero"/>
        <c:auto val="1"/>
        <c:lblAlgn val="ctr"/>
        <c:lblOffset val="100"/>
        <c:noMultiLvlLbl val="0"/>
      </c:catAx>
      <c:valAx>
        <c:axId val="155702400"/>
        <c:scaling>
          <c:orientation val="minMax"/>
        </c:scaling>
        <c:delete val="1"/>
        <c:axPos val="l"/>
        <c:numFmt formatCode="#\ ##0" sourceLinked="1"/>
        <c:majorTickMark val="out"/>
        <c:minorTickMark val="none"/>
        <c:tickLblPos val="nextTo"/>
        <c:crossAx val="155602304"/>
        <c:crosses val="autoZero"/>
        <c:crossBetween val="between"/>
      </c:valAx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  <a:ln w="23714">
          <a:noFill/>
        </a:ln>
      </c:spPr>
    </c:plotArea>
    <c:legend>
      <c:legendPos val="b"/>
      <c:layout/>
      <c:overlay val="0"/>
      <c:spPr>
        <a:gradFill>
          <a:gsLst>
            <a:gs pos="0">
              <a:srgbClr val="FFF200"/>
            </a:gs>
            <a:gs pos="59000">
              <a:srgbClr val="FF7A00"/>
            </a:gs>
            <a:gs pos="100000">
              <a:srgbClr val="FF0300"/>
            </a:gs>
            <a:gs pos="100000">
              <a:srgbClr val="4D0808"/>
            </a:gs>
          </a:gsLst>
          <a:lin ang="2700000" scaled="0"/>
        </a:gradFill>
      </c:spPr>
      <c:txPr>
        <a:bodyPr/>
        <a:lstStyle/>
        <a:p>
          <a:pPr>
            <a:defRPr sz="1493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rgbClr val="FFF200"/>
        </a:gs>
        <a:gs pos="59000">
          <a:srgbClr val="FF7A00"/>
        </a:gs>
        <a:gs pos="100000">
          <a:srgbClr val="FF0300"/>
        </a:gs>
        <a:gs pos="100000">
          <a:srgbClr val="4D0808"/>
        </a:gs>
      </a:gsLst>
      <a:lin ang="2700000" scaled="0"/>
    </a:gradFill>
  </c:spPr>
  <c:txPr>
    <a:bodyPr/>
    <a:lstStyle/>
    <a:p>
      <a:pPr>
        <a:defRPr sz="1383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790211967188831E-2"/>
          <c:y val="6.0098077614728317E-2"/>
          <c:w val="0.34072805567899861"/>
          <c:h val="0.499528771756057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explosion val="46"/>
          <c:dPt>
            <c:idx val="1"/>
            <c:bubble3D val="0"/>
            <c:spPr>
              <a:ln w="63500"/>
            </c:spPr>
          </c:dPt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Условно утверждённые расходы</c:v>
                </c:pt>
              </c:strCache>
            </c:strRef>
          </c:cat>
          <c:val>
            <c:numRef>
              <c:f>Лист1!$B$2:$B$12</c:f>
              <c:numCache>
                <c:formatCode>#\ #,#00</c:formatCode>
                <c:ptCount val="11"/>
                <c:pt idx="0">
                  <c:v>180926.4</c:v>
                </c:pt>
                <c:pt idx="1">
                  <c:v>2336</c:v>
                </c:pt>
                <c:pt idx="2">
                  <c:v>7654.8</c:v>
                </c:pt>
                <c:pt idx="3">
                  <c:v>50240.3</c:v>
                </c:pt>
                <c:pt idx="4">
                  <c:v>62968.800000000003</c:v>
                </c:pt>
                <c:pt idx="5">
                  <c:v>9810.7999999999993</c:v>
                </c:pt>
                <c:pt idx="6">
                  <c:v>763159.4</c:v>
                </c:pt>
                <c:pt idx="7">
                  <c:v>130015.5</c:v>
                </c:pt>
                <c:pt idx="8">
                  <c:v>42124</c:v>
                </c:pt>
                <c:pt idx="9">
                  <c:v>61410.7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4583015081657591"/>
          <c:y val="1.4807912115226366E-2"/>
          <c:w val="0.29001088999370439"/>
          <c:h val="0.98461140852522977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606269827040328E-2"/>
          <c:y val="5.0528432642018534E-2"/>
          <c:w val="0.40849366830171191"/>
          <c:h val="0.74167420192565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Лист1!$A$2:$A$12</c:f>
              <c:numCache>
                <c:formatCode>General</c:formatCode>
                <c:ptCount val="11"/>
              </c:numCache>
            </c:numRef>
          </c:cat>
          <c:val>
            <c:numRef>
              <c:f>Лист1!$B$2:$B$12</c:f>
              <c:numCache>
                <c:formatCode>#\ ##,000</c:formatCode>
                <c:ptCount val="11"/>
                <c:pt idx="0">
                  <c:v>207776.3</c:v>
                </c:pt>
                <c:pt idx="1">
                  <c:v>2392.3000000000002</c:v>
                </c:pt>
                <c:pt idx="2">
                  <c:v>6888.1</c:v>
                </c:pt>
                <c:pt idx="3">
                  <c:v>42688.4</c:v>
                </c:pt>
                <c:pt idx="4">
                  <c:v>49293.7</c:v>
                </c:pt>
                <c:pt idx="5" formatCode="\О\с\н\о\в\н\о\й">
                  <c:v>0</c:v>
                </c:pt>
                <c:pt idx="6">
                  <c:v>841567.7</c:v>
                </c:pt>
                <c:pt idx="7">
                  <c:v>139145.4</c:v>
                </c:pt>
                <c:pt idx="8">
                  <c:v>39579.4</c:v>
                </c:pt>
                <c:pt idx="9">
                  <c:v>1601.9</c:v>
                </c:pt>
                <c:pt idx="10" formatCode="\О\с\н\о\в\н\о\й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395288872399149E-4"/>
          <c:y val="1.0562472450244101E-2"/>
          <c:w val="0.44797933894147313"/>
          <c:h val="0.804776815788817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Лист1!$A$2:$A$12</c:f>
              <c:numCache>
                <c:formatCode>General</c:formatCode>
                <c:ptCount val="11"/>
              </c:numCache>
            </c:numRef>
          </c:cat>
          <c:val>
            <c:numRef>
              <c:f>Лист1!$B$2:$B$12</c:f>
              <c:numCache>
                <c:formatCode>#\ ##,000</c:formatCode>
                <c:ptCount val="11"/>
                <c:pt idx="0">
                  <c:v>171157.5</c:v>
                </c:pt>
                <c:pt idx="1">
                  <c:v>2666.1</c:v>
                </c:pt>
                <c:pt idx="2">
                  <c:v>6888.1</c:v>
                </c:pt>
                <c:pt idx="3">
                  <c:v>49846.3</c:v>
                </c:pt>
                <c:pt idx="4">
                  <c:v>40708</c:v>
                </c:pt>
                <c:pt idx="5" formatCode="\О\с\н\о\в\н\о\й">
                  <c:v>0</c:v>
                </c:pt>
                <c:pt idx="6">
                  <c:v>823167.8</c:v>
                </c:pt>
                <c:pt idx="7">
                  <c:v>109796.5</c:v>
                </c:pt>
                <c:pt idx="8">
                  <c:v>39579.5</c:v>
                </c:pt>
                <c:pt idx="9">
                  <c:v>1571.4</c:v>
                </c:pt>
                <c:pt idx="10">
                  <c:v>17610.400000000001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88221144628445E-2"/>
          <c:y val="4.7531126026098457E-2"/>
          <c:w val="0.42165555851496567"/>
          <c:h val="0.757245689762718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2028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FFFF00"/>
              </a:solidFill>
            </c:spPr>
          </c:dPt>
          <c:cat>
            <c:numRef>
              <c:f>Лист1!$A$2:$A$12</c:f>
              <c:numCache>
                <c:formatCode>General</c:formatCode>
                <c:ptCount val="11"/>
              </c:numCache>
            </c:numRef>
          </c:cat>
          <c:val>
            <c:numRef>
              <c:f>Лист1!$B$2:$B$12</c:f>
              <c:numCache>
                <c:formatCode>#\ ##,000</c:formatCode>
                <c:ptCount val="11"/>
                <c:pt idx="0">
                  <c:v>169555.9</c:v>
                </c:pt>
                <c:pt idx="1">
                  <c:v>3388.5</c:v>
                </c:pt>
                <c:pt idx="2">
                  <c:v>6888.1</c:v>
                </c:pt>
                <c:pt idx="3">
                  <c:v>51552.4</c:v>
                </c:pt>
                <c:pt idx="4">
                  <c:v>40753.1</c:v>
                </c:pt>
                <c:pt idx="5" formatCode="\О\с\н\о\в\н\о\й">
                  <c:v>0</c:v>
                </c:pt>
                <c:pt idx="6">
                  <c:v>805228.2</c:v>
                </c:pt>
                <c:pt idx="7">
                  <c:v>108396.5</c:v>
                </c:pt>
                <c:pt idx="8">
                  <c:v>39579.4</c:v>
                </c:pt>
                <c:pt idx="9">
                  <c:v>1571.4</c:v>
                </c:pt>
                <c:pt idx="10">
                  <c:v>35134.199999999997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13119838536477E-4"/>
          <c:y val="9.2798069517699543E-3"/>
          <c:w val="0.373797297985409"/>
          <c:h val="0.5473577323800180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</c:v>
                </c:pt>
              </c:strCache>
            </c:strRef>
          </c:tx>
          <c:dPt>
            <c:idx val="1"/>
            <c:bubble3D val="0"/>
            <c:spPr>
              <a:ln w="63500"/>
            </c:spPr>
          </c:dPt>
          <c:cat>
            <c:strRef>
              <c:f>Лист1!$A$2:$A$7</c:f>
              <c:strCache>
                <c:ptCount val="6"/>
                <c:pt idx="0">
                  <c:v>ИТОГО расходов</c:v>
                </c:pt>
                <c:pt idx="1">
                  <c:v>ИТОГО расходы на социальную сферу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Социальная политика</c:v>
                </c:pt>
                <c:pt idx="5">
                  <c:v>Физическая культура</c:v>
                </c:pt>
              </c:strCache>
            </c:strRef>
          </c:cat>
          <c:val>
            <c:numRef>
              <c:f>Лист1!$B$2:$B$7</c:f>
              <c:numCache>
                <c:formatCode>\О\с\н\о\в\н\о\й</c:formatCode>
                <c:ptCount val="6"/>
                <c:pt idx="0">
                  <c:v>100</c:v>
                </c:pt>
                <c:pt idx="1">
                  <c:v>76.8</c:v>
                </c:pt>
                <c:pt idx="2">
                  <c:v>63.2</c:v>
                </c:pt>
                <c:pt idx="3">
                  <c:v>10.5</c:v>
                </c:pt>
                <c:pt idx="4">
                  <c:v>3</c:v>
                </c:pt>
                <c:pt idx="5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0"/>
        <c:holeSize val="50"/>
      </c:doughnutChart>
    </c:plotArea>
    <c:legend>
      <c:legendPos val="r"/>
      <c:layout>
        <c:manualLayout>
          <c:xMode val="edge"/>
          <c:yMode val="edge"/>
          <c:x val="0.33191085822664768"/>
          <c:y val="0"/>
          <c:w val="0.36253491784366215"/>
          <c:h val="0.50358497090592358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95E562-97F1-4964-8B6A-0B1E554CD21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38CEEB-F813-4F18-9A93-0AA9809CA93D}">
      <dgm:prSet phldrT="[Текст]" custT="1"/>
      <dgm:spPr>
        <a:solidFill>
          <a:schemeClr val="accent5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1 601,9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9990AB-35DB-4B20-9B25-4D70FE66E150}" type="parTrans" cxnId="{99667A0E-544F-4169-AA5E-F6B2698C249D}">
      <dgm:prSet/>
      <dgm:spPr/>
      <dgm:t>
        <a:bodyPr/>
        <a:lstStyle/>
        <a:p>
          <a:endParaRPr lang="ru-RU"/>
        </a:p>
      </dgm:t>
    </dgm:pt>
    <dgm:pt modelId="{D944EEC4-E907-429C-8746-2263CDFE356B}" type="sibTrans" cxnId="{99667A0E-544F-4169-AA5E-F6B2698C249D}">
      <dgm:prSet/>
      <dgm:spPr/>
      <dgm:t>
        <a:bodyPr/>
        <a:lstStyle/>
        <a:p>
          <a:endParaRPr lang="ru-RU"/>
        </a:p>
      </dgm:t>
    </dgm:pt>
    <dgm:pt modelId="{0443879B-EBC8-4FA0-A3C7-0151A8FB9717}">
      <dgm:prSet phldrT="[Текст]" custT="1"/>
      <dgm:spPr>
        <a:solidFill>
          <a:schemeClr val="accent5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1 571,4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716612-D175-41F1-8547-43FA5ACDB4D8}" type="parTrans" cxnId="{1E5A869B-E380-4A54-B8E4-81CEE061A556}">
      <dgm:prSet/>
      <dgm:spPr/>
      <dgm:t>
        <a:bodyPr/>
        <a:lstStyle/>
        <a:p>
          <a:endParaRPr lang="ru-RU"/>
        </a:p>
      </dgm:t>
    </dgm:pt>
    <dgm:pt modelId="{3E19D5F4-F0E6-467A-8F06-9948EBB9DC10}" type="sibTrans" cxnId="{1E5A869B-E380-4A54-B8E4-81CEE061A556}">
      <dgm:prSet/>
      <dgm:spPr/>
      <dgm:t>
        <a:bodyPr/>
        <a:lstStyle/>
        <a:p>
          <a:endParaRPr lang="ru-RU"/>
        </a:p>
      </dgm:t>
    </dgm:pt>
    <dgm:pt modelId="{0AB0B4B7-5A4B-406E-834F-5BA58C476FB3}">
      <dgm:prSet phldrT="[Текст]" custT="1"/>
      <dgm:spPr>
        <a:solidFill>
          <a:schemeClr val="accent5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1 571,4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F5871-BA4F-40DF-A275-83DF08C9EE39}" type="parTrans" cxnId="{731CE879-C7B4-4684-A4D9-0C7FE13968FC}">
      <dgm:prSet/>
      <dgm:spPr/>
      <dgm:t>
        <a:bodyPr/>
        <a:lstStyle/>
        <a:p>
          <a:endParaRPr lang="ru-RU"/>
        </a:p>
      </dgm:t>
    </dgm:pt>
    <dgm:pt modelId="{8BA8F589-81AD-45AD-8EEF-97A76C4B463D}" type="sibTrans" cxnId="{731CE879-C7B4-4684-A4D9-0C7FE13968FC}">
      <dgm:prSet/>
      <dgm:spPr/>
      <dgm:t>
        <a:bodyPr/>
        <a:lstStyle/>
        <a:p>
          <a:endParaRPr lang="ru-RU"/>
        </a:p>
      </dgm:t>
    </dgm:pt>
    <dgm:pt modelId="{44F5DA1A-10AF-4258-8CB3-771ABB768A5D}" type="pres">
      <dgm:prSet presAssocID="{EE95E562-97F1-4964-8B6A-0B1E554CD21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77E4BE-822A-463C-B43A-E9FC07C174A8}" type="pres">
      <dgm:prSet presAssocID="{0E38CEEB-F813-4F18-9A93-0AA9809CA93D}" presName="root" presStyleCnt="0"/>
      <dgm:spPr/>
    </dgm:pt>
    <dgm:pt modelId="{FF165C3C-6760-492C-8835-4989D700FB3D}" type="pres">
      <dgm:prSet presAssocID="{0E38CEEB-F813-4F18-9A93-0AA9809CA93D}" presName="rootComposite" presStyleCnt="0"/>
      <dgm:spPr/>
    </dgm:pt>
    <dgm:pt modelId="{E3120101-D14B-4FF6-8341-AD6A2550907B}" type="pres">
      <dgm:prSet presAssocID="{0E38CEEB-F813-4F18-9A93-0AA9809CA93D}" presName="rootText" presStyleLbl="node1" presStyleIdx="0" presStyleCnt="3" custScaleX="80181" custScaleY="77177" custLinFactNeighborX="3406" custLinFactNeighborY="-52"/>
      <dgm:spPr/>
      <dgm:t>
        <a:bodyPr/>
        <a:lstStyle/>
        <a:p>
          <a:endParaRPr lang="ru-RU"/>
        </a:p>
      </dgm:t>
    </dgm:pt>
    <dgm:pt modelId="{CA80B621-B7F4-4200-BDE7-4A3F7FC0227A}" type="pres">
      <dgm:prSet presAssocID="{0E38CEEB-F813-4F18-9A93-0AA9809CA93D}" presName="rootConnector" presStyleLbl="node1" presStyleIdx="0" presStyleCnt="3"/>
      <dgm:spPr/>
      <dgm:t>
        <a:bodyPr/>
        <a:lstStyle/>
        <a:p>
          <a:endParaRPr lang="ru-RU"/>
        </a:p>
      </dgm:t>
    </dgm:pt>
    <dgm:pt modelId="{B45FCEEB-1B73-4410-8CA6-C74152694269}" type="pres">
      <dgm:prSet presAssocID="{0E38CEEB-F813-4F18-9A93-0AA9809CA93D}" presName="childShape" presStyleCnt="0"/>
      <dgm:spPr/>
    </dgm:pt>
    <dgm:pt modelId="{22C39EFD-7756-49CE-889B-BE74EBACF499}" type="pres">
      <dgm:prSet presAssocID="{0443879B-EBC8-4FA0-A3C7-0151A8FB9717}" presName="root" presStyleCnt="0"/>
      <dgm:spPr/>
    </dgm:pt>
    <dgm:pt modelId="{FDBECBE8-75C4-40C2-8321-2E60CFCA3183}" type="pres">
      <dgm:prSet presAssocID="{0443879B-EBC8-4FA0-A3C7-0151A8FB9717}" presName="rootComposite" presStyleCnt="0"/>
      <dgm:spPr/>
    </dgm:pt>
    <dgm:pt modelId="{352522F0-E783-42A9-AE3C-D72110672E38}" type="pres">
      <dgm:prSet presAssocID="{0443879B-EBC8-4FA0-A3C7-0151A8FB9717}" presName="rootText" presStyleLbl="node1" presStyleIdx="1" presStyleCnt="3" custScaleX="70311" custScaleY="77177" custLinFactNeighborX="-715" custLinFactNeighborY="-52"/>
      <dgm:spPr/>
      <dgm:t>
        <a:bodyPr/>
        <a:lstStyle/>
        <a:p>
          <a:endParaRPr lang="ru-RU"/>
        </a:p>
      </dgm:t>
    </dgm:pt>
    <dgm:pt modelId="{552D5043-BA5A-4019-A1EA-56E74B2113D0}" type="pres">
      <dgm:prSet presAssocID="{0443879B-EBC8-4FA0-A3C7-0151A8FB9717}" presName="rootConnector" presStyleLbl="node1" presStyleIdx="1" presStyleCnt="3"/>
      <dgm:spPr/>
      <dgm:t>
        <a:bodyPr/>
        <a:lstStyle/>
        <a:p>
          <a:endParaRPr lang="ru-RU"/>
        </a:p>
      </dgm:t>
    </dgm:pt>
    <dgm:pt modelId="{C953B97B-248E-4736-A57A-D95E747EFC27}" type="pres">
      <dgm:prSet presAssocID="{0443879B-EBC8-4FA0-A3C7-0151A8FB9717}" presName="childShape" presStyleCnt="0"/>
      <dgm:spPr/>
    </dgm:pt>
    <dgm:pt modelId="{FF90D43B-0040-49AE-9E71-F48FBD2F0866}" type="pres">
      <dgm:prSet presAssocID="{0AB0B4B7-5A4B-406E-834F-5BA58C476FB3}" presName="root" presStyleCnt="0"/>
      <dgm:spPr/>
    </dgm:pt>
    <dgm:pt modelId="{2C9DC93A-A553-4194-896B-BDF0AF1233E1}" type="pres">
      <dgm:prSet presAssocID="{0AB0B4B7-5A4B-406E-834F-5BA58C476FB3}" presName="rootComposite" presStyleCnt="0"/>
      <dgm:spPr/>
    </dgm:pt>
    <dgm:pt modelId="{CE96FC7B-84EA-437B-AC55-6C7D62673C1C}" type="pres">
      <dgm:prSet presAssocID="{0AB0B4B7-5A4B-406E-834F-5BA58C476FB3}" presName="rootText" presStyleLbl="node1" presStyleIdx="2" presStyleCnt="3" custScaleX="67886" custScaleY="77177" custLinFactNeighborX="-3884" custLinFactNeighborY="-52"/>
      <dgm:spPr/>
      <dgm:t>
        <a:bodyPr/>
        <a:lstStyle/>
        <a:p>
          <a:endParaRPr lang="ru-RU"/>
        </a:p>
      </dgm:t>
    </dgm:pt>
    <dgm:pt modelId="{7BAB22D1-D41E-4EE3-BC86-F158B73B1A7A}" type="pres">
      <dgm:prSet presAssocID="{0AB0B4B7-5A4B-406E-834F-5BA58C476FB3}" presName="rootConnector" presStyleLbl="node1" presStyleIdx="2" presStyleCnt="3"/>
      <dgm:spPr/>
      <dgm:t>
        <a:bodyPr/>
        <a:lstStyle/>
        <a:p>
          <a:endParaRPr lang="ru-RU"/>
        </a:p>
      </dgm:t>
    </dgm:pt>
    <dgm:pt modelId="{E42552DE-DCB8-450A-ADE1-EE283F947273}" type="pres">
      <dgm:prSet presAssocID="{0AB0B4B7-5A4B-406E-834F-5BA58C476FB3}" presName="childShape" presStyleCnt="0"/>
      <dgm:spPr/>
    </dgm:pt>
  </dgm:ptLst>
  <dgm:cxnLst>
    <dgm:cxn modelId="{36E03A52-F60A-4EF3-B481-2393050526B6}" type="presOf" srcId="{0E38CEEB-F813-4F18-9A93-0AA9809CA93D}" destId="{E3120101-D14B-4FF6-8341-AD6A2550907B}" srcOrd="0" destOrd="0" presId="urn:microsoft.com/office/officeart/2005/8/layout/hierarchy3"/>
    <dgm:cxn modelId="{109DBB2F-BECC-4D6B-A56F-241EA77BCDCB}" type="presOf" srcId="{0AB0B4B7-5A4B-406E-834F-5BA58C476FB3}" destId="{7BAB22D1-D41E-4EE3-BC86-F158B73B1A7A}" srcOrd="1" destOrd="0" presId="urn:microsoft.com/office/officeart/2005/8/layout/hierarchy3"/>
    <dgm:cxn modelId="{0C3D9038-F705-4AA1-ADA1-741D9E1B6C4A}" type="presOf" srcId="{0443879B-EBC8-4FA0-A3C7-0151A8FB9717}" destId="{552D5043-BA5A-4019-A1EA-56E74B2113D0}" srcOrd="1" destOrd="0" presId="urn:microsoft.com/office/officeart/2005/8/layout/hierarchy3"/>
    <dgm:cxn modelId="{1E5A869B-E380-4A54-B8E4-81CEE061A556}" srcId="{EE95E562-97F1-4964-8B6A-0B1E554CD212}" destId="{0443879B-EBC8-4FA0-A3C7-0151A8FB9717}" srcOrd="1" destOrd="0" parTransId="{B3716612-D175-41F1-8547-43FA5ACDB4D8}" sibTransId="{3E19D5F4-F0E6-467A-8F06-9948EBB9DC10}"/>
    <dgm:cxn modelId="{A839802F-6908-4B7B-943E-050FD12E7762}" type="presOf" srcId="{EE95E562-97F1-4964-8B6A-0B1E554CD212}" destId="{44F5DA1A-10AF-4258-8CB3-771ABB768A5D}" srcOrd="0" destOrd="0" presId="urn:microsoft.com/office/officeart/2005/8/layout/hierarchy3"/>
    <dgm:cxn modelId="{731CE879-C7B4-4684-A4D9-0C7FE13968FC}" srcId="{EE95E562-97F1-4964-8B6A-0B1E554CD212}" destId="{0AB0B4B7-5A4B-406E-834F-5BA58C476FB3}" srcOrd="2" destOrd="0" parTransId="{C9AF5871-BA4F-40DF-A275-83DF08C9EE39}" sibTransId="{8BA8F589-81AD-45AD-8EEF-97A76C4B463D}"/>
    <dgm:cxn modelId="{C2381231-5954-4E27-8F4D-C2C06C50F07D}" type="presOf" srcId="{0E38CEEB-F813-4F18-9A93-0AA9809CA93D}" destId="{CA80B621-B7F4-4200-BDE7-4A3F7FC0227A}" srcOrd="1" destOrd="0" presId="urn:microsoft.com/office/officeart/2005/8/layout/hierarchy3"/>
    <dgm:cxn modelId="{3ED70915-5160-4145-8466-1749A33ECBFB}" type="presOf" srcId="{0AB0B4B7-5A4B-406E-834F-5BA58C476FB3}" destId="{CE96FC7B-84EA-437B-AC55-6C7D62673C1C}" srcOrd="0" destOrd="0" presId="urn:microsoft.com/office/officeart/2005/8/layout/hierarchy3"/>
    <dgm:cxn modelId="{99667A0E-544F-4169-AA5E-F6B2698C249D}" srcId="{EE95E562-97F1-4964-8B6A-0B1E554CD212}" destId="{0E38CEEB-F813-4F18-9A93-0AA9809CA93D}" srcOrd="0" destOrd="0" parTransId="{0B9990AB-35DB-4B20-9B25-4D70FE66E150}" sibTransId="{D944EEC4-E907-429C-8746-2263CDFE356B}"/>
    <dgm:cxn modelId="{40994AA4-162A-4A30-B30D-291EED994D0C}" type="presOf" srcId="{0443879B-EBC8-4FA0-A3C7-0151A8FB9717}" destId="{352522F0-E783-42A9-AE3C-D72110672E38}" srcOrd="0" destOrd="0" presId="urn:microsoft.com/office/officeart/2005/8/layout/hierarchy3"/>
    <dgm:cxn modelId="{C2C0E2D8-0C16-492B-8411-16FDEFDDC073}" type="presParOf" srcId="{44F5DA1A-10AF-4258-8CB3-771ABB768A5D}" destId="{FF77E4BE-822A-463C-B43A-E9FC07C174A8}" srcOrd="0" destOrd="0" presId="urn:microsoft.com/office/officeart/2005/8/layout/hierarchy3"/>
    <dgm:cxn modelId="{1F88F1B8-C067-4D9C-A74B-C46A3817A515}" type="presParOf" srcId="{FF77E4BE-822A-463C-B43A-E9FC07C174A8}" destId="{FF165C3C-6760-492C-8835-4989D700FB3D}" srcOrd="0" destOrd="0" presId="urn:microsoft.com/office/officeart/2005/8/layout/hierarchy3"/>
    <dgm:cxn modelId="{B53B3D99-9DA7-412B-9A99-8F4ECAB5BBFE}" type="presParOf" srcId="{FF165C3C-6760-492C-8835-4989D700FB3D}" destId="{E3120101-D14B-4FF6-8341-AD6A2550907B}" srcOrd="0" destOrd="0" presId="urn:microsoft.com/office/officeart/2005/8/layout/hierarchy3"/>
    <dgm:cxn modelId="{ABA3FD8F-CD4F-46B0-9EAE-298F608FD32E}" type="presParOf" srcId="{FF165C3C-6760-492C-8835-4989D700FB3D}" destId="{CA80B621-B7F4-4200-BDE7-4A3F7FC0227A}" srcOrd="1" destOrd="0" presId="urn:microsoft.com/office/officeart/2005/8/layout/hierarchy3"/>
    <dgm:cxn modelId="{09A21036-7CF6-4FFB-965E-63D5A67A4E33}" type="presParOf" srcId="{FF77E4BE-822A-463C-B43A-E9FC07C174A8}" destId="{B45FCEEB-1B73-4410-8CA6-C74152694269}" srcOrd="1" destOrd="0" presId="urn:microsoft.com/office/officeart/2005/8/layout/hierarchy3"/>
    <dgm:cxn modelId="{A5D69D46-BE89-44B1-8D2F-4F9AF9A1AE79}" type="presParOf" srcId="{44F5DA1A-10AF-4258-8CB3-771ABB768A5D}" destId="{22C39EFD-7756-49CE-889B-BE74EBACF499}" srcOrd="1" destOrd="0" presId="urn:microsoft.com/office/officeart/2005/8/layout/hierarchy3"/>
    <dgm:cxn modelId="{1B8513EC-48D0-45CE-90ED-483DF6C6F37B}" type="presParOf" srcId="{22C39EFD-7756-49CE-889B-BE74EBACF499}" destId="{FDBECBE8-75C4-40C2-8321-2E60CFCA3183}" srcOrd="0" destOrd="0" presId="urn:microsoft.com/office/officeart/2005/8/layout/hierarchy3"/>
    <dgm:cxn modelId="{D5694065-CBFD-46DB-94B3-403B1312E63C}" type="presParOf" srcId="{FDBECBE8-75C4-40C2-8321-2E60CFCA3183}" destId="{352522F0-E783-42A9-AE3C-D72110672E38}" srcOrd="0" destOrd="0" presId="urn:microsoft.com/office/officeart/2005/8/layout/hierarchy3"/>
    <dgm:cxn modelId="{3D49311F-F3FC-4473-BD2A-91C5D23E31FB}" type="presParOf" srcId="{FDBECBE8-75C4-40C2-8321-2E60CFCA3183}" destId="{552D5043-BA5A-4019-A1EA-56E74B2113D0}" srcOrd="1" destOrd="0" presId="urn:microsoft.com/office/officeart/2005/8/layout/hierarchy3"/>
    <dgm:cxn modelId="{81A87FF8-DE3A-40B7-A22C-B958360D84E3}" type="presParOf" srcId="{22C39EFD-7756-49CE-889B-BE74EBACF499}" destId="{C953B97B-248E-4736-A57A-D95E747EFC27}" srcOrd="1" destOrd="0" presId="urn:microsoft.com/office/officeart/2005/8/layout/hierarchy3"/>
    <dgm:cxn modelId="{03F635DA-0266-4E1C-9FBF-898BF4D39CA1}" type="presParOf" srcId="{44F5DA1A-10AF-4258-8CB3-771ABB768A5D}" destId="{FF90D43B-0040-49AE-9E71-F48FBD2F0866}" srcOrd="2" destOrd="0" presId="urn:microsoft.com/office/officeart/2005/8/layout/hierarchy3"/>
    <dgm:cxn modelId="{00B000C5-35E3-4C9D-8505-33B900B7CECC}" type="presParOf" srcId="{FF90D43B-0040-49AE-9E71-F48FBD2F0866}" destId="{2C9DC93A-A553-4194-896B-BDF0AF1233E1}" srcOrd="0" destOrd="0" presId="urn:microsoft.com/office/officeart/2005/8/layout/hierarchy3"/>
    <dgm:cxn modelId="{4E2AFC73-03C0-4F3F-BBA7-43AFCE5310F3}" type="presParOf" srcId="{2C9DC93A-A553-4194-896B-BDF0AF1233E1}" destId="{CE96FC7B-84EA-437B-AC55-6C7D62673C1C}" srcOrd="0" destOrd="0" presId="urn:microsoft.com/office/officeart/2005/8/layout/hierarchy3"/>
    <dgm:cxn modelId="{B42F9DB0-16D2-4E57-B252-2CB02018A1DB}" type="presParOf" srcId="{2C9DC93A-A553-4194-896B-BDF0AF1233E1}" destId="{7BAB22D1-D41E-4EE3-BC86-F158B73B1A7A}" srcOrd="1" destOrd="0" presId="urn:microsoft.com/office/officeart/2005/8/layout/hierarchy3"/>
    <dgm:cxn modelId="{57A92B74-01AB-454F-91F7-DCDB0D0B9285}" type="presParOf" srcId="{FF90D43B-0040-49AE-9E71-F48FBD2F0866}" destId="{E42552DE-DCB8-450A-ADE1-EE283F94727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95E562-97F1-4964-8B6A-0B1E554CD21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38CEEB-F813-4F18-9A93-0AA9809CA93D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9990AB-35DB-4B20-9B25-4D70FE66E150}" type="parTrans" cxnId="{99667A0E-544F-4169-AA5E-F6B2698C249D}">
      <dgm:prSet/>
      <dgm:spPr/>
      <dgm:t>
        <a:bodyPr/>
        <a:lstStyle/>
        <a:p>
          <a:endParaRPr lang="ru-RU"/>
        </a:p>
      </dgm:t>
    </dgm:pt>
    <dgm:pt modelId="{D944EEC4-E907-429C-8746-2263CDFE356B}" type="sibTrans" cxnId="{99667A0E-544F-4169-AA5E-F6B2698C249D}">
      <dgm:prSet/>
      <dgm:spPr/>
      <dgm:t>
        <a:bodyPr/>
        <a:lstStyle/>
        <a:p>
          <a:endParaRPr lang="ru-RU"/>
        </a:p>
      </dgm:t>
    </dgm:pt>
    <dgm:pt modelId="{BCA3991E-D043-4B6C-B0B0-40C38F1125E5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ru-RU" sz="1400" b="1" dirty="0" smtClean="0"/>
            <a:t>земельный налог на земли, находящиеся под спортивными объектами</a:t>
          </a:r>
          <a:endParaRPr lang="ru-RU" sz="1400" b="1" dirty="0"/>
        </a:p>
      </dgm:t>
    </dgm:pt>
    <dgm:pt modelId="{B871BD29-D475-43F4-8480-60C082BE3C88}" type="parTrans" cxnId="{0E46055A-E1DB-428D-9587-590716064EDA}">
      <dgm:prSet/>
      <dgm:spPr>
        <a:ln w="25400">
          <a:noFill/>
        </a:ln>
      </dgm:spPr>
      <dgm:t>
        <a:bodyPr/>
        <a:lstStyle/>
        <a:p>
          <a:endParaRPr lang="ru-RU"/>
        </a:p>
      </dgm:t>
    </dgm:pt>
    <dgm:pt modelId="{FEEA1BD3-2D2E-4CA1-B27E-EF0E7310A10F}" type="sibTrans" cxnId="{0E46055A-E1DB-428D-9587-590716064EDA}">
      <dgm:prSet/>
      <dgm:spPr/>
      <dgm:t>
        <a:bodyPr/>
        <a:lstStyle/>
        <a:p>
          <a:endParaRPr lang="ru-RU"/>
        </a:p>
      </dgm:t>
    </dgm:pt>
    <dgm:pt modelId="{0443879B-EBC8-4FA0-A3C7-0151A8FB9717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716612-D175-41F1-8547-43FA5ACDB4D8}" type="parTrans" cxnId="{1E5A869B-E380-4A54-B8E4-81CEE061A556}">
      <dgm:prSet/>
      <dgm:spPr/>
      <dgm:t>
        <a:bodyPr/>
        <a:lstStyle/>
        <a:p>
          <a:endParaRPr lang="ru-RU"/>
        </a:p>
      </dgm:t>
    </dgm:pt>
    <dgm:pt modelId="{3E19D5F4-F0E6-467A-8F06-9948EBB9DC10}" type="sibTrans" cxnId="{1E5A869B-E380-4A54-B8E4-81CEE061A556}">
      <dgm:prSet/>
      <dgm:spPr/>
      <dgm:t>
        <a:bodyPr/>
        <a:lstStyle/>
        <a:p>
          <a:endParaRPr lang="ru-RU"/>
        </a:p>
      </dgm:t>
    </dgm:pt>
    <dgm:pt modelId="{0AB0B4B7-5A4B-406E-834F-5BA58C476FB3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F5871-BA4F-40DF-A275-83DF08C9EE39}" type="parTrans" cxnId="{731CE879-C7B4-4684-A4D9-0C7FE13968FC}">
      <dgm:prSet/>
      <dgm:spPr/>
      <dgm:t>
        <a:bodyPr/>
        <a:lstStyle/>
        <a:p>
          <a:endParaRPr lang="ru-RU"/>
        </a:p>
      </dgm:t>
    </dgm:pt>
    <dgm:pt modelId="{8BA8F589-81AD-45AD-8EEF-97A76C4B463D}" type="sibTrans" cxnId="{731CE879-C7B4-4684-A4D9-0C7FE13968FC}">
      <dgm:prSet/>
      <dgm:spPr/>
      <dgm:t>
        <a:bodyPr/>
        <a:lstStyle/>
        <a:p>
          <a:endParaRPr lang="ru-RU"/>
        </a:p>
      </dgm:t>
    </dgm:pt>
    <dgm:pt modelId="{44F5DA1A-10AF-4258-8CB3-771ABB768A5D}" type="pres">
      <dgm:prSet presAssocID="{EE95E562-97F1-4964-8B6A-0B1E554CD21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77E4BE-822A-463C-B43A-E9FC07C174A8}" type="pres">
      <dgm:prSet presAssocID="{0E38CEEB-F813-4F18-9A93-0AA9809CA93D}" presName="root" presStyleCnt="0"/>
      <dgm:spPr/>
    </dgm:pt>
    <dgm:pt modelId="{FF165C3C-6760-492C-8835-4989D700FB3D}" type="pres">
      <dgm:prSet presAssocID="{0E38CEEB-F813-4F18-9A93-0AA9809CA93D}" presName="rootComposite" presStyleCnt="0"/>
      <dgm:spPr/>
    </dgm:pt>
    <dgm:pt modelId="{E3120101-D14B-4FF6-8341-AD6A2550907B}" type="pres">
      <dgm:prSet presAssocID="{0E38CEEB-F813-4F18-9A93-0AA9809CA93D}" presName="rootText" presStyleLbl="node1" presStyleIdx="0" presStyleCnt="3" custScaleX="84276" custScaleY="77177" custLinFactNeighborX="15344" custLinFactNeighborY="67543"/>
      <dgm:spPr/>
      <dgm:t>
        <a:bodyPr/>
        <a:lstStyle/>
        <a:p>
          <a:endParaRPr lang="ru-RU"/>
        </a:p>
      </dgm:t>
    </dgm:pt>
    <dgm:pt modelId="{CA80B621-B7F4-4200-BDE7-4A3F7FC0227A}" type="pres">
      <dgm:prSet presAssocID="{0E38CEEB-F813-4F18-9A93-0AA9809CA93D}" presName="rootConnector" presStyleLbl="node1" presStyleIdx="0" presStyleCnt="3"/>
      <dgm:spPr/>
      <dgm:t>
        <a:bodyPr/>
        <a:lstStyle/>
        <a:p>
          <a:endParaRPr lang="ru-RU"/>
        </a:p>
      </dgm:t>
    </dgm:pt>
    <dgm:pt modelId="{B45FCEEB-1B73-4410-8CA6-C74152694269}" type="pres">
      <dgm:prSet presAssocID="{0E38CEEB-F813-4F18-9A93-0AA9809CA93D}" presName="childShape" presStyleCnt="0"/>
      <dgm:spPr/>
    </dgm:pt>
    <dgm:pt modelId="{7BE5DA6F-5AD6-4D60-88DA-2990063592B0}" type="pres">
      <dgm:prSet presAssocID="{B871BD29-D475-43F4-8480-60C082BE3C8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E518B4AA-E376-40E4-A2E0-0145ECC19F19}" type="pres">
      <dgm:prSet presAssocID="{BCA3991E-D043-4B6C-B0B0-40C38F1125E5}" presName="childText" presStyleLbl="bgAcc1" presStyleIdx="0" presStyleCnt="1" custScaleX="377159" custScaleY="46744" custLinFactNeighborX="-4364" custLinFactNeighborY="-95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39EFD-7756-49CE-889B-BE74EBACF499}" type="pres">
      <dgm:prSet presAssocID="{0443879B-EBC8-4FA0-A3C7-0151A8FB9717}" presName="root" presStyleCnt="0"/>
      <dgm:spPr/>
    </dgm:pt>
    <dgm:pt modelId="{FDBECBE8-75C4-40C2-8321-2E60CFCA3183}" type="pres">
      <dgm:prSet presAssocID="{0443879B-EBC8-4FA0-A3C7-0151A8FB9717}" presName="rootComposite" presStyleCnt="0"/>
      <dgm:spPr/>
    </dgm:pt>
    <dgm:pt modelId="{352522F0-E783-42A9-AE3C-D72110672E38}" type="pres">
      <dgm:prSet presAssocID="{0443879B-EBC8-4FA0-A3C7-0151A8FB9717}" presName="rootText" presStyleLbl="node1" presStyleIdx="1" presStyleCnt="3" custScaleX="77133" custScaleY="77177" custLinFactNeighborX="18236" custLinFactNeighborY="67543"/>
      <dgm:spPr/>
      <dgm:t>
        <a:bodyPr/>
        <a:lstStyle/>
        <a:p>
          <a:endParaRPr lang="ru-RU"/>
        </a:p>
      </dgm:t>
    </dgm:pt>
    <dgm:pt modelId="{552D5043-BA5A-4019-A1EA-56E74B2113D0}" type="pres">
      <dgm:prSet presAssocID="{0443879B-EBC8-4FA0-A3C7-0151A8FB9717}" presName="rootConnector" presStyleLbl="node1" presStyleIdx="1" presStyleCnt="3"/>
      <dgm:spPr/>
      <dgm:t>
        <a:bodyPr/>
        <a:lstStyle/>
        <a:p>
          <a:endParaRPr lang="ru-RU"/>
        </a:p>
      </dgm:t>
    </dgm:pt>
    <dgm:pt modelId="{C953B97B-248E-4736-A57A-D95E747EFC27}" type="pres">
      <dgm:prSet presAssocID="{0443879B-EBC8-4FA0-A3C7-0151A8FB9717}" presName="childShape" presStyleCnt="0"/>
      <dgm:spPr/>
    </dgm:pt>
    <dgm:pt modelId="{FF90D43B-0040-49AE-9E71-F48FBD2F0866}" type="pres">
      <dgm:prSet presAssocID="{0AB0B4B7-5A4B-406E-834F-5BA58C476FB3}" presName="root" presStyleCnt="0"/>
      <dgm:spPr/>
    </dgm:pt>
    <dgm:pt modelId="{2C9DC93A-A553-4194-896B-BDF0AF1233E1}" type="pres">
      <dgm:prSet presAssocID="{0AB0B4B7-5A4B-406E-834F-5BA58C476FB3}" presName="rootComposite" presStyleCnt="0"/>
      <dgm:spPr/>
    </dgm:pt>
    <dgm:pt modelId="{CE96FC7B-84EA-437B-AC55-6C7D62673C1C}" type="pres">
      <dgm:prSet presAssocID="{0AB0B4B7-5A4B-406E-834F-5BA58C476FB3}" presName="rootText" presStyleLbl="node1" presStyleIdx="2" presStyleCnt="3" custScaleX="75704" custScaleY="77177" custLinFactNeighborX="19149" custLinFactNeighborY="67543"/>
      <dgm:spPr/>
      <dgm:t>
        <a:bodyPr/>
        <a:lstStyle/>
        <a:p>
          <a:endParaRPr lang="ru-RU"/>
        </a:p>
      </dgm:t>
    </dgm:pt>
    <dgm:pt modelId="{7BAB22D1-D41E-4EE3-BC86-F158B73B1A7A}" type="pres">
      <dgm:prSet presAssocID="{0AB0B4B7-5A4B-406E-834F-5BA58C476FB3}" presName="rootConnector" presStyleLbl="node1" presStyleIdx="2" presStyleCnt="3"/>
      <dgm:spPr/>
      <dgm:t>
        <a:bodyPr/>
        <a:lstStyle/>
        <a:p>
          <a:endParaRPr lang="ru-RU"/>
        </a:p>
      </dgm:t>
    </dgm:pt>
    <dgm:pt modelId="{E42552DE-DCB8-450A-ADE1-EE283F947273}" type="pres">
      <dgm:prSet presAssocID="{0AB0B4B7-5A4B-406E-834F-5BA58C476FB3}" presName="childShape" presStyleCnt="0"/>
      <dgm:spPr/>
    </dgm:pt>
  </dgm:ptLst>
  <dgm:cxnLst>
    <dgm:cxn modelId="{3F356495-B102-48A8-9422-DA1EE01FDAF3}" type="presOf" srcId="{BCA3991E-D043-4B6C-B0B0-40C38F1125E5}" destId="{E518B4AA-E376-40E4-A2E0-0145ECC19F19}" srcOrd="0" destOrd="0" presId="urn:microsoft.com/office/officeart/2005/8/layout/hierarchy3"/>
    <dgm:cxn modelId="{A8E62116-395B-4BCF-8532-D83A5B8F9DD7}" type="presOf" srcId="{EE95E562-97F1-4964-8B6A-0B1E554CD212}" destId="{44F5DA1A-10AF-4258-8CB3-771ABB768A5D}" srcOrd="0" destOrd="0" presId="urn:microsoft.com/office/officeart/2005/8/layout/hierarchy3"/>
    <dgm:cxn modelId="{137E705C-E5B4-4E4A-8C9A-E921020B3A13}" type="presOf" srcId="{0E38CEEB-F813-4F18-9A93-0AA9809CA93D}" destId="{E3120101-D14B-4FF6-8341-AD6A2550907B}" srcOrd="0" destOrd="0" presId="urn:microsoft.com/office/officeart/2005/8/layout/hierarchy3"/>
    <dgm:cxn modelId="{1E5A869B-E380-4A54-B8E4-81CEE061A556}" srcId="{EE95E562-97F1-4964-8B6A-0B1E554CD212}" destId="{0443879B-EBC8-4FA0-A3C7-0151A8FB9717}" srcOrd="1" destOrd="0" parTransId="{B3716612-D175-41F1-8547-43FA5ACDB4D8}" sibTransId="{3E19D5F4-F0E6-467A-8F06-9948EBB9DC10}"/>
    <dgm:cxn modelId="{2B31DBA4-690C-4D93-9838-54D7CEC70061}" type="presOf" srcId="{0443879B-EBC8-4FA0-A3C7-0151A8FB9717}" destId="{552D5043-BA5A-4019-A1EA-56E74B2113D0}" srcOrd="1" destOrd="0" presId="urn:microsoft.com/office/officeart/2005/8/layout/hierarchy3"/>
    <dgm:cxn modelId="{731CE879-C7B4-4684-A4D9-0C7FE13968FC}" srcId="{EE95E562-97F1-4964-8B6A-0B1E554CD212}" destId="{0AB0B4B7-5A4B-406E-834F-5BA58C476FB3}" srcOrd="2" destOrd="0" parTransId="{C9AF5871-BA4F-40DF-A275-83DF08C9EE39}" sibTransId="{8BA8F589-81AD-45AD-8EEF-97A76C4B463D}"/>
    <dgm:cxn modelId="{7F55914D-8CB6-443F-B9DC-28921816582E}" type="presOf" srcId="{B871BD29-D475-43F4-8480-60C082BE3C88}" destId="{7BE5DA6F-5AD6-4D60-88DA-2990063592B0}" srcOrd="0" destOrd="0" presId="urn:microsoft.com/office/officeart/2005/8/layout/hierarchy3"/>
    <dgm:cxn modelId="{3CDF0601-41B0-4476-B2EA-6448CEE8C2DB}" type="presOf" srcId="{0AB0B4B7-5A4B-406E-834F-5BA58C476FB3}" destId="{7BAB22D1-D41E-4EE3-BC86-F158B73B1A7A}" srcOrd="1" destOrd="0" presId="urn:microsoft.com/office/officeart/2005/8/layout/hierarchy3"/>
    <dgm:cxn modelId="{8F61104B-9084-465C-8BF5-12D220AEEA75}" type="presOf" srcId="{0E38CEEB-F813-4F18-9A93-0AA9809CA93D}" destId="{CA80B621-B7F4-4200-BDE7-4A3F7FC0227A}" srcOrd="1" destOrd="0" presId="urn:microsoft.com/office/officeart/2005/8/layout/hierarchy3"/>
    <dgm:cxn modelId="{450E369C-4B4A-4CEE-995A-D972A72CC778}" type="presOf" srcId="{0AB0B4B7-5A4B-406E-834F-5BA58C476FB3}" destId="{CE96FC7B-84EA-437B-AC55-6C7D62673C1C}" srcOrd="0" destOrd="0" presId="urn:microsoft.com/office/officeart/2005/8/layout/hierarchy3"/>
    <dgm:cxn modelId="{F8A24757-55C8-4C16-B30B-FB7274A4A748}" type="presOf" srcId="{0443879B-EBC8-4FA0-A3C7-0151A8FB9717}" destId="{352522F0-E783-42A9-AE3C-D72110672E38}" srcOrd="0" destOrd="0" presId="urn:microsoft.com/office/officeart/2005/8/layout/hierarchy3"/>
    <dgm:cxn modelId="{99667A0E-544F-4169-AA5E-F6B2698C249D}" srcId="{EE95E562-97F1-4964-8B6A-0B1E554CD212}" destId="{0E38CEEB-F813-4F18-9A93-0AA9809CA93D}" srcOrd="0" destOrd="0" parTransId="{0B9990AB-35DB-4B20-9B25-4D70FE66E150}" sibTransId="{D944EEC4-E907-429C-8746-2263CDFE356B}"/>
    <dgm:cxn modelId="{0E46055A-E1DB-428D-9587-590716064EDA}" srcId="{0E38CEEB-F813-4F18-9A93-0AA9809CA93D}" destId="{BCA3991E-D043-4B6C-B0B0-40C38F1125E5}" srcOrd="0" destOrd="0" parTransId="{B871BD29-D475-43F4-8480-60C082BE3C88}" sibTransId="{FEEA1BD3-2D2E-4CA1-B27E-EF0E7310A10F}"/>
    <dgm:cxn modelId="{E1C23B67-5CC8-472C-8D90-1616E1186648}" type="presParOf" srcId="{44F5DA1A-10AF-4258-8CB3-771ABB768A5D}" destId="{FF77E4BE-822A-463C-B43A-E9FC07C174A8}" srcOrd="0" destOrd="0" presId="urn:microsoft.com/office/officeart/2005/8/layout/hierarchy3"/>
    <dgm:cxn modelId="{6734E528-4C1A-40E3-8F97-1B033EEE706D}" type="presParOf" srcId="{FF77E4BE-822A-463C-B43A-E9FC07C174A8}" destId="{FF165C3C-6760-492C-8835-4989D700FB3D}" srcOrd="0" destOrd="0" presId="urn:microsoft.com/office/officeart/2005/8/layout/hierarchy3"/>
    <dgm:cxn modelId="{EEB53D60-82A9-4164-B939-760F7E485B67}" type="presParOf" srcId="{FF165C3C-6760-492C-8835-4989D700FB3D}" destId="{E3120101-D14B-4FF6-8341-AD6A2550907B}" srcOrd="0" destOrd="0" presId="urn:microsoft.com/office/officeart/2005/8/layout/hierarchy3"/>
    <dgm:cxn modelId="{3D391F8C-86AB-4AE8-A69F-B2EC07FBA126}" type="presParOf" srcId="{FF165C3C-6760-492C-8835-4989D700FB3D}" destId="{CA80B621-B7F4-4200-BDE7-4A3F7FC0227A}" srcOrd="1" destOrd="0" presId="urn:microsoft.com/office/officeart/2005/8/layout/hierarchy3"/>
    <dgm:cxn modelId="{E3B4775A-CE22-4CB5-997A-9AC424A42B4A}" type="presParOf" srcId="{FF77E4BE-822A-463C-B43A-E9FC07C174A8}" destId="{B45FCEEB-1B73-4410-8CA6-C74152694269}" srcOrd="1" destOrd="0" presId="urn:microsoft.com/office/officeart/2005/8/layout/hierarchy3"/>
    <dgm:cxn modelId="{829443CE-D27C-44B8-B682-11B569776543}" type="presParOf" srcId="{B45FCEEB-1B73-4410-8CA6-C74152694269}" destId="{7BE5DA6F-5AD6-4D60-88DA-2990063592B0}" srcOrd="0" destOrd="0" presId="urn:microsoft.com/office/officeart/2005/8/layout/hierarchy3"/>
    <dgm:cxn modelId="{18FA6A98-8FBF-4EBB-A5CE-0E0FAC590440}" type="presParOf" srcId="{B45FCEEB-1B73-4410-8CA6-C74152694269}" destId="{E518B4AA-E376-40E4-A2E0-0145ECC19F19}" srcOrd="1" destOrd="0" presId="urn:microsoft.com/office/officeart/2005/8/layout/hierarchy3"/>
    <dgm:cxn modelId="{86794161-0CE4-4C74-9D02-90F628826164}" type="presParOf" srcId="{44F5DA1A-10AF-4258-8CB3-771ABB768A5D}" destId="{22C39EFD-7756-49CE-889B-BE74EBACF499}" srcOrd="1" destOrd="0" presId="urn:microsoft.com/office/officeart/2005/8/layout/hierarchy3"/>
    <dgm:cxn modelId="{830A96BC-82B3-4A21-8001-3B29A1AF55DD}" type="presParOf" srcId="{22C39EFD-7756-49CE-889B-BE74EBACF499}" destId="{FDBECBE8-75C4-40C2-8321-2E60CFCA3183}" srcOrd="0" destOrd="0" presId="urn:microsoft.com/office/officeart/2005/8/layout/hierarchy3"/>
    <dgm:cxn modelId="{4AEEB4F2-3849-4E1E-99FD-A4979ED00115}" type="presParOf" srcId="{FDBECBE8-75C4-40C2-8321-2E60CFCA3183}" destId="{352522F0-E783-42A9-AE3C-D72110672E38}" srcOrd="0" destOrd="0" presId="urn:microsoft.com/office/officeart/2005/8/layout/hierarchy3"/>
    <dgm:cxn modelId="{C72E646C-B175-4BE8-995F-5E2841BEE8FB}" type="presParOf" srcId="{FDBECBE8-75C4-40C2-8321-2E60CFCA3183}" destId="{552D5043-BA5A-4019-A1EA-56E74B2113D0}" srcOrd="1" destOrd="0" presId="urn:microsoft.com/office/officeart/2005/8/layout/hierarchy3"/>
    <dgm:cxn modelId="{84349299-7B96-4405-8005-3CA78C404B13}" type="presParOf" srcId="{22C39EFD-7756-49CE-889B-BE74EBACF499}" destId="{C953B97B-248E-4736-A57A-D95E747EFC27}" srcOrd="1" destOrd="0" presId="urn:microsoft.com/office/officeart/2005/8/layout/hierarchy3"/>
    <dgm:cxn modelId="{20F9AA10-6F8B-451C-875A-EF0E6166DCE0}" type="presParOf" srcId="{44F5DA1A-10AF-4258-8CB3-771ABB768A5D}" destId="{FF90D43B-0040-49AE-9E71-F48FBD2F0866}" srcOrd="2" destOrd="0" presId="urn:microsoft.com/office/officeart/2005/8/layout/hierarchy3"/>
    <dgm:cxn modelId="{A47AD5A6-FFA9-4735-86A6-34FD7E8CE64C}" type="presParOf" srcId="{FF90D43B-0040-49AE-9E71-F48FBD2F0866}" destId="{2C9DC93A-A553-4194-896B-BDF0AF1233E1}" srcOrd="0" destOrd="0" presId="urn:microsoft.com/office/officeart/2005/8/layout/hierarchy3"/>
    <dgm:cxn modelId="{331ABD8D-3897-426C-B0C4-095D1C1512AD}" type="presParOf" srcId="{2C9DC93A-A553-4194-896B-BDF0AF1233E1}" destId="{CE96FC7B-84EA-437B-AC55-6C7D62673C1C}" srcOrd="0" destOrd="0" presId="urn:microsoft.com/office/officeart/2005/8/layout/hierarchy3"/>
    <dgm:cxn modelId="{0C9D59BB-7185-43F7-A60F-3382946EEFF4}" type="presParOf" srcId="{2C9DC93A-A553-4194-896B-BDF0AF1233E1}" destId="{7BAB22D1-D41E-4EE3-BC86-F158B73B1A7A}" srcOrd="1" destOrd="0" presId="urn:microsoft.com/office/officeart/2005/8/layout/hierarchy3"/>
    <dgm:cxn modelId="{A57FB67F-2E68-4F15-91DB-DB58AAF9E09E}" type="presParOf" srcId="{FF90D43B-0040-49AE-9E71-F48FBD2F0866}" destId="{E42552DE-DCB8-450A-ADE1-EE283F94727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95E562-97F1-4964-8B6A-0B1E554CD21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38CEEB-F813-4F18-9A93-0AA9809CA93D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1 567,5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9990AB-35DB-4B20-9B25-4D70FE66E150}" type="parTrans" cxnId="{99667A0E-544F-4169-AA5E-F6B2698C249D}">
      <dgm:prSet/>
      <dgm:spPr/>
      <dgm:t>
        <a:bodyPr/>
        <a:lstStyle/>
        <a:p>
          <a:endParaRPr lang="ru-RU"/>
        </a:p>
      </dgm:t>
    </dgm:pt>
    <dgm:pt modelId="{D944EEC4-E907-429C-8746-2263CDFE356B}" type="sibTrans" cxnId="{99667A0E-544F-4169-AA5E-F6B2698C249D}">
      <dgm:prSet/>
      <dgm:spPr/>
      <dgm:t>
        <a:bodyPr/>
        <a:lstStyle/>
        <a:p>
          <a:endParaRPr lang="ru-RU"/>
        </a:p>
      </dgm:t>
    </dgm:pt>
    <dgm:pt modelId="{67C5198B-4C9E-4111-9473-9914EC65C707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l"/>
          <a:r>
            <a:rPr lang="ru-RU" sz="1400" b="1" dirty="0" smtClean="0"/>
            <a:t>расходы на функционирование Комитета по делам молодежи, физической культуры и спорта</a:t>
          </a:r>
          <a:endParaRPr lang="ru-RU" sz="1400" b="1" dirty="0"/>
        </a:p>
      </dgm:t>
    </dgm:pt>
    <dgm:pt modelId="{80DC4A20-2C08-4EB0-AB5C-9D7898878D7C}" type="parTrans" cxnId="{D684E5DC-34AD-41AA-B6C7-8C129BA87E94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BAD90BF2-175C-4401-8F50-16DF0759848A}" type="sibTrans" cxnId="{D684E5DC-34AD-41AA-B6C7-8C129BA87E94}">
      <dgm:prSet/>
      <dgm:spPr/>
      <dgm:t>
        <a:bodyPr/>
        <a:lstStyle/>
        <a:p>
          <a:endParaRPr lang="ru-RU"/>
        </a:p>
      </dgm:t>
    </dgm:pt>
    <dgm:pt modelId="{0443879B-EBC8-4FA0-A3C7-0151A8FB9717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1 536,9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716612-D175-41F1-8547-43FA5ACDB4D8}" type="parTrans" cxnId="{1E5A869B-E380-4A54-B8E4-81CEE061A556}">
      <dgm:prSet/>
      <dgm:spPr/>
      <dgm:t>
        <a:bodyPr/>
        <a:lstStyle/>
        <a:p>
          <a:endParaRPr lang="ru-RU"/>
        </a:p>
      </dgm:t>
    </dgm:pt>
    <dgm:pt modelId="{3E19D5F4-F0E6-467A-8F06-9948EBB9DC10}" type="sibTrans" cxnId="{1E5A869B-E380-4A54-B8E4-81CEE061A556}">
      <dgm:prSet/>
      <dgm:spPr/>
      <dgm:t>
        <a:bodyPr/>
        <a:lstStyle/>
        <a:p>
          <a:endParaRPr lang="ru-RU"/>
        </a:p>
      </dgm:t>
    </dgm:pt>
    <dgm:pt modelId="{0AB0B4B7-5A4B-406E-834F-5BA58C476FB3}">
      <dgm:prSet phldrT="[Текст]" custT="1"/>
      <dgm:spPr>
        <a:solidFill>
          <a:schemeClr val="accent2">
            <a:lumMod val="75000"/>
          </a:schemeClr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1 536,9</a:t>
          </a:r>
          <a:endParaRPr 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F5871-BA4F-40DF-A275-83DF08C9EE39}" type="parTrans" cxnId="{731CE879-C7B4-4684-A4D9-0C7FE13968FC}">
      <dgm:prSet/>
      <dgm:spPr/>
      <dgm:t>
        <a:bodyPr/>
        <a:lstStyle/>
        <a:p>
          <a:endParaRPr lang="ru-RU"/>
        </a:p>
      </dgm:t>
    </dgm:pt>
    <dgm:pt modelId="{8BA8F589-81AD-45AD-8EEF-97A76C4B463D}" type="sibTrans" cxnId="{731CE879-C7B4-4684-A4D9-0C7FE13968FC}">
      <dgm:prSet/>
      <dgm:spPr/>
      <dgm:t>
        <a:bodyPr/>
        <a:lstStyle/>
        <a:p>
          <a:endParaRPr lang="ru-RU"/>
        </a:p>
      </dgm:t>
    </dgm:pt>
    <dgm:pt modelId="{44F5DA1A-10AF-4258-8CB3-771ABB768A5D}" type="pres">
      <dgm:prSet presAssocID="{EE95E562-97F1-4964-8B6A-0B1E554CD21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F77E4BE-822A-463C-B43A-E9FC07C174A8}" type="pres">
      <dgm:prSet presAssocID="{0E38CEEB-F813-4F18-9A93-0AA9809CA93D}" presName="root" presStyleCnt="0"/>
      <dgm:spPr/>
    </dgm:pt>
    <dgm:pt modelId="{FF165C3C-6760-492C-8835-4989D700FB3D}" type="pres">
      <dgm:prSet presAssocID="{0E38CEEB-F813-4F18-9A93-0AA9809CA93D}" presName="rootComposite" presStyleCnt="0"/>
      <dgm:spPr/>
    </dgm:pt>
    <dgm:pt modelId="{E3120101-D14B-4FF6-8341-AD6A2550907B}" type="pres">
      <dgm:prSet presAssocID="{0E38CEEB-F813-4F18-9A93-0AA9809CA93D}" presName="rootText" presStyleLbl="node1" presStyleIdx="0" presStyleCnt="3" custScaleX="86410" custScaleY="77177" custLinFactNeighborX="8564" custLinFactNeighborY="68691"/>
      <dgm:spPr/>
      <dgm:t>
        <a:bodyPr/>
        <a:lstStyle/>
        <a:p>
          <a:endParaRPr lang="ru-RU"/>
        </a:p>
      </dgm:t>
    </dgm:pt>
    <dgm:pt modelId="{CA80B621-B7F4-4200-BDE7-4A3F7FC0227A}" type="pres">
      <dgm:prSet presAssocID="{0E38CEEB-F813-4F18-9A93-0AA9809CA93D}" presName="rootConnector" presStyleLbl="node1" presStyleIdx="0" presStyleCnt="3"/>
      <dgm:spPr/>
      <dgm:t>
        <a:bodyPr/>
        <a:lstStyle/>
        <a:p>
          <a:endParaRPr lang="ru-RU"/>
        </a:p>
      </dgm:t>
    </dgm:pt>
    <dgm:pt modelId="{B45FCEEB-1B73-4410-8CA6-C74152694269}" type="pres">
      <dgm:prSet presAssocID="{0E38CEEB-F813-4F18-9A93-0AA9809CA93D}" presName="childShape" presStyleCnt="0"/>
      <dgm:spPr/>
    </dgm:pt>
    <dgm:pt modelId="{AB34D304-1B59-41C0-AE5A-67BA59085EAC}" type="pres">
      <dgm:prSet presAssocID="{80DC4A20-2C08-4EB0-AB5C-9D7898878D7C}" presName="Name13" presStyleLbl="parChTrans1D2" presStyleIdx="0" presStyleCnt="1"/>
      <dgm:spPr/>
      <dgm:t>
        <a:bodyPr/>
        <a:lstStyle/>
        <a:p>
          <a:endParaRPr lang="ru-RU"/>
        </a:p>
      </dgm:t>
    </dgm:pt>
    <dgm:pt modelId="{20A2A0F2-EAF2-4672-B1E4-AC94B2270F1F}" type="pres">
      <dgm:prSet presAssocID="{67C5198B-4C9E-4111-9473-9914EC65C707}" presName="childText" presStyleLbl="bgAcc1" presStyleIdx="0" presStyleCnt="1" custScaleX="380852" custScaleY="57094" custLinFactY="-17682" custLinFactNeighborX="-129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39EFD-7756-49CE-889B-BE74EBACF499}" type="pres">
      <dgm:prSet presAssocID="{0443879B-EBC8-4FA0-A3C7-0151A8FB9717}" presName="root" presStyleCnt="0"/>
      <dgm:spPr/>
    </dgm:pt>
    <dgm:pt modelId="{FDBECBE8-75C4-40C2-8321-2E60CFCA3183}" type="pres">
      <dgm:prSet presAssocID="{0443879B-EBC8-4FA0-A3C7-0151A8FB9717}" presName="rootComposite" presStyleCnt="0"/>
      <dgm:spPr/>
    </dgm:pt>
    <dgm:pt modelId="{352522F0-E783-42A9-AE3C-D72110672E38}" type="pres">
      <dgm:prSet presAssocID="{0443879B-EBC8-4FA0-A3C7-0151A8FB9717}" presName="rootText" presStyleLbl="node1" presStyleIdx="1" presStyleCnt="3" custScaleX="76395" custScaleY="77177" custLinFactNeighborX="13627" custLinFactNeighborY="68691"/>
      <dgm:spPr/>
      <dgm:t>
        <a:bodyPr/>
        <a:lstStyle/>
        <a:p>
          <a:endParaRPr lang="ru-RU"/>
        </a:p>
      </dgm:t>
    </dgm:pt>
    <dgm:pt modelId="{552D5043-BA5A-4019-A1EA-56E74B2113D0}" type="pres">
      <dgm:prSet presAssocID="{0443879B-EBC8-4FA0-A3C7-0151A8FB9717}" presName="rootConnector" presStyleLbl="node1" presStyleIdx="1" presStyleCnt="3"/>
      <dgm:spPr/>
      <dgm:t>
        <a:bodyPr/>
        <a:lstStyle/>
        <a:p>
          <a:endParaRPr lang="ru-RU"/>
        </a:p>
      </dgm:t>
    </dgm:pt>
    <dgm:pt modelId="{C953B97B-248E-4736-A57A-D95E747EFC27}" type="pres">
      <dgm:prSet presAssocID="{0443879B-EBC8-4FA0-A3C7-0151A8FB9717}" presName="childShape" presStyleCnt="0"/>
      <dgm:spPr/>
    </dgm:pt>
    <dgm:pt modelId="{FF90D43B-0040-49AE-9E71-F48FBD2F0866}" type="pres">
      <dgm:prSet presAssocID="{0AB0B4B7-5A4B-406E-834F-5BA58C476FB3}" presName="root" presStyleCnt="0"/>
      <dgm:spPr/>
    </dgm:pt>
    <dgm:pt modelId="{2C9DC93A-A553-4194-896B-BDF0AF1233E1}" type="pres">
      <dgm:prSet presAssocID="{0AB0B4B7-5A4B-406E-834F-5BA58C476FB3}" presName="rootComposite" presStyleCnt="0"/>
      <dgm:spPr/>
    </dgm:pt>
    <dgm:pt modelId="{CE96FC7B-84EA-437B-AC55-6C7D62673C1C}" type="pres">
      <dgm:prSet presAssocID="{0AB0B4B7-5A4B-406E-834F-5BA58C476FB3}" presName="rootText" presStyleLbl="node1" presStyleIdx="2" presStyleCnt="3" custScaleX="76056" custScaleY="77177" custLinFactNeighborX="14258" custLinFactNeighborY="68691"/>
      <dgm:spPr/>
      <dgm:t>
        <a:bodyPr/>
        <a:lstStyle/>
        <a:p>
          <a:endParaRPr lang="ru-RU"/>
        </a:p>
      </dgm:t>
    </dgm:pt>
    <dgm:pt modelId="{7BAB22D1-D41E-4EE3-BC86-F158B73B1A7A}" type="pres">
      <dgm:prSet presAssocID="{0AB0B4B7-5A4B-406E-834F-5BA58C476FB3}" presName="rootConnector" presStyleLbl="node1" presStyleIdx="2" presStyleCnt="3"/>
      <dgm:spPr/>
      <dgm:t>
        <a:bodyPr/>
        <a:lstStyle/>
        <a:p>
          <a:endParaRPr lang="ru-RU"/>
        </a:p>
      </dgm:t>
    </dgm:pt>
    <dgm:pt modelId="{E42552DE-DCB8-450A-ADE1-EE283F947273}" type="pres">
      <dgm:prSet presAssocID="{0AB0B4B7-5A4B-406E-834F-5BA58C476FB3}" presName="childShape" presStyleCnt="0"/>
      <dgm:spPr/>
    </dgm:pt>
  </dgm:ptLst>
  <dgm:cxnLst>
    <dgm:cxn modelId="{C26186E7-6F66-4A19-87B3-4F4AA4161CB1}" type="presOf" srcId="{0443879B-EBC8-4FA0-A3C7-0151A8FB9717}" destId="{552D5043-BA5A-4019-A1EA-56E74B2113D0}" srcOrd="1" destOrd="0" presId="urn:microsoft.com/office/officeart/2005/8/layout/hierarchy3"/>
    <dgm:cxn modelId="{3DB0E6A1-C4C2-4C7D-9C99-ADE9D003E34B}" type="presOf" srcId="{0AB0B4B7-5A4B-406E-834F-5BA58C476FB3}" destId="{7BAB22D1-D41E-4EE3-BC86-F158B73B1A7A}" srcOrd="1" destOrd="0" presId="urn:microsoft.com/office/officeart/2005/8/layout/hierarchy3"/>
    <dgm:cxn modelId="{1E5A869B-E380-4A54-B8E4-81CEE061A556}" srcId="{EE95E562-97F1-4964-8B6A-0B1E554CD212}" destId="{0443879B-EBC8-4FA0-A3C7-0151A8FB9717}" srcOrd="1" destOrd="0" parTransId="{B3716612-D175-41F1-8547-43FA5ACDB4D8}" sibTransId="{3E19D5F4-F0E6-467A-8F06-9948EBB9DC10}"/>
    <dgm:cxn modelId="{7CB941DC-41E1-4165-B8A1-2D327ED690DA}" type="presOf" srcId="{0E38CEEB-F813-4F18-9A93-0AA9809CA93D}" destId="{CA80B621-B7F4-4200-BDE7-4A3F7FC0227A}" srcOrd="1" destOrd="0" presId="urn:microsoft.com/office/officeart/2005/8/layout/hierarchy3"/>
    <dgm:cxn modelId="{731CE879-C7B4-4684-A4D9-0C7FE13968FC}" srcId="{EE95E562-97F1-4964-8B6A-0B1E554CD212}" destId="{0AB0B4B7-5A4B-406E-834F-5BA58C476FB3}" srcOrd="2" destOrd="0" parTransId="{C9AF5871-BA4F-40DF-A275-83DF08C9EE39}" sibTransId="{8BA8F589-81AD-45AD-8EEF-97A76C4B463D}"/>
    <dgm:cxn modelId="{94F46CDC-843A-4FEA-B3CB-B982FFDB1F37}" type="presOf" srcId="{0AB0B4B7-5A4B-406E-834F-5BA58C476FB3}" destId="{CE96FC7B-84EA-437B-AC55-6C7D62673C1C}" srcOrd="0" destOrd="0" presId="urn:microsoft.com/office/officeart/2005/8/layout/hierarchy3"/>
    <dgm:cxn modelId="{3C1BFACA-A977-4A56-8165-7E67521E1CFB}" type="presOf" srcId="{67C5198B-4C9E-4111-9473-9914EC65C707}" destId="{20A2A0F2-EAF2-4672-B1E4-AC94B2270F1F}" srcOrd="0" destOrd="0" presId="urn:microsoft.com/office/officeart/2005/8/layout/hierarchy3"/>
    <dgm:cxn modelId="{99667A0E-544F-4169-AA5E-F6B2698C249D}" srcId="{EE95E562-97F1-4964-8B6A-0B1E554CD212}" destId="{0E38CEEB-F813-4F18-9A93-0AA9809CA93D}" srcOrd="0" destOrd="0" parTransId="{0B9990AB-35DB-4B20-9B25-4D70FE66E150}" sibTransId="{D944EEC4-E907-429C-8746-2263CDFE356B}"/>
    <dgm:cxn modelId="{9C871D16-49BA-4111-AD9A-A66F4317A705}" type="presOf" srcId="{0443879B-EBC8-4FA0-A3C7-0151A8FB9717}" destId="{352522F0-E783-42A9-AE3C-D72110672E38}" srcOrd="0" destOrd="0" presId="urn:microsoft.com/office/officeart/2005/8/layout/hierarchy3"/>
    <dgm:cxn modelId="{025FB67B-40C9-4E36-8857-AE1A71362C16}" type="presOf" srcId="{80DC4A20-2C08-4EB0-AB5C-9D7898878D7C}" destId="{AB34D304-1B59-41C0-AE5A-67BA59085EAC}" srcOrd="0" destOrd="0" presId="urn:microsoft.com/office/officeart/2005/8/layout/hierarchy3"/>
    <dgm:cxn modelId="{ACDDC10E-8315-49B6-B835-131DDC0863CF}" type="presOf" srcId="{0E38CEEB-F813-4F18-9A93-0AA9809CA93D}" destId="{E3120101-D14B-4FF6-8341-AD6A2550907B}" srcOrd="0" destOrd="0" presId="urn:microsoft.com/office/officeart/2005/8/layout/hierarchy3"/>
    <dgm:cxn modelId="{D684E5DC-34AD-41AA-B6C7-8C129BA87E94}" srcId="{0E38CEEB-F813-4F18-9A93-0AA9809CA93D}" destId="{67C5198B-4C9E-4111-9473-9914EC65C707}" srcOrd="0" destOrd="0" parTransId="{80DC4A20-2C08-4EB0-AB5C-9D7898878D7C}" sibTransId="{BAD90BF2-175C-4401-8F50-16DF0759848A}"/>
    <dgm:cxn modelId="{F3DF3FE6-0487-4EB7-AECC-53729A5CD3B0}" type="presOf" srcId="{EE95E562-97F1-4964-8B6A-0B1E554CD212}" destId="{44F5DA1A-10AF-4258-8CB3-771ABB768A5D}" srcOrd="0" destOrd="0" presId="urn:microsoft.com/office/officeart/2005/8/layout/hierarchy3"/>
    <dgm:cxn modelId="{EE6CCECD-7731-47AE-B66F-8129F418441F}" type="presParOf" srcId="{44F5DA1A-10AF-4258-8CB3-771ABB768A5D}" destId="{FF77E4BE-822A-463C-B43A-E9FC07C174A8}" srcOrd="0" destOrd="0" presId="urn:microsoft.com/office/officeart/2005/8/layout/hierarchy3"/>
    <dgm:cxn modelId="{A2600AC0-571C-4E4C-A45C-C120735810A0}" type="presParOf" srcId="{FF77E4BE-822A-463C-B43A-E9FC07C174A8}" destId="{FF165C3C-6760-492C-8835-4989D700FB3D}" srcOrd="0" destOrd="0" presId="urn:microsoft.com/office/officeart/2005/8/layout/hierarchy3"/>
    <dgm:cxn modelId="{5CCC2175-357B-4BB7-A613-B85386BFB1F9}" type="presParOf" srcId="{FF165C3C-6760-492C-8835-4989D700FB3D}" destId="{E3120101-D14B-4FF6-8341-AD6A2550907B}" srcOrd="0" destOrd="0" presId="urn:microsoft.com/office/officeart/2005/8/layout/hierarchy3"/>
    <dgm:cxn modelId="{0764DEE4-6622-42F3-998C-D6061E288E15}" type="presParOf" srcId="{FF165C3C-6760-492C-8835-4989D700FB3D}" destId="{CA80B621-B7F4-4200-BDE7-4A3F7FC0227A}" srcOrd="1" destOrd="0" presId="urn:microsoft.com/office/officeart/2005/8/layout/hierarchy3"/>
    <dgm:cxn modelId="{C279BADF-68C6-43D0-B2EA-070507B4EBBC}" type="presParOf" srcId="{FF77E4BE-822A-463C-B43A-E9FC07C174A8}" destId="{B45FCEEB-1B73-4410-8CA6-C74152694269}" srcOrd="1" destOrd="0" presId="urn:microsoft.com/office/officeart/2005/8/layout/hierarchy3"/>
    <dgm:cxn modelId="{3C109675-C75E-44DE-A637-D4BBE7B990C3}" type="presParOf" srcId="{B45FCEEB-1B73-4410-8CA6-C74152694269}" destId="{AB34D304-1B59-41C0-AE5A-67BA59085EAC}" srcOrd="0" destOrd="0" presId="urn:microsoft.com/office/officeart/2005/8/layout/hierarchy3"/>
    <dgm:cxn modelId="{FA2E00DD-C3B9-47F1-B1DE-0BE53ECF59B6}" type="presParOf" srcId="{B45FCEEB-1B73-4410-8CA6-C74152694269}" destId="{20A2A0F2-EAF2-4672-B1E4-AC94B2270F1F}" srcOrd="1" destOrd="0" presId="urn:microsoft.com/office/officeart/2005/8/layout/hierarchy3"/>
    <dgm:cxn modelId="{2342504C-01C1-43B3-A3E6-02EA273B608B}" type="presParOf" srcId="{44F5DA1A-10AF-4258-8CB3-771ABB768A5D}" destId="{22C39EFD-7756-49CE-889B-BE74EBACF499}" srcOrd="1" destOrd="0" presId="urn:microsoft.com/office/officeart/2005/8/layout/hierarchy3"/>
    <dgm:cxn modelId="{74AD0D9B-3332-4836-9E48-C4513EB181C0}" type="presParOf" srcId="{22C39EFD-7756-49CE-889B-BE74EBACF499}" destId="{FDBECBE8-75C4-40C2-8321-2E60CFCA3183}" srcOrd="0" destOrd="0" presId="urn:microsoft.com/office/officeart/2005/8/layout/hierarchy3"/>
    <dgm:cxn modelId="{CA376B80-1F8E-4CF1-96A4-3AA58F680A63}" type="presParOf" srcId="{FDBECBE8-75C4-40C2-8321-2E60CFCA3183}" destId="{352522F0-E783-42A9-AE3C-D72110672E38}" srcOrd="0" destOrd="0" presId="urn:microsoft.com/office/officeart/2005/8/layout/hierarchy3"/>
    <dgm:cxn modelId="{2CAEDFAE-C235-424E-B320-76D021722723}" type="presParOf" srcId="{FDBECBE8-75C4-40C2-8321-2E60CFCA3183}" destId="{552D5043-BA5A-4019-A1EA-56E74B2113D0}" srcOrd="1" destOrd="0" presId="urn:microsoft.com/office/officeart/2005/8/layout/hierarchy3"/>
    <dgm:cxn modelId="{44FFCAD1-303B-4354-9061-6ACA5E1BA108}" type="presParOf" srcId="{22C39EFD-7756-49CE-889B-BE74EBACF499}" destId="{C953B97B-248E-4736-A57A-D95E747EFC27}" srcOrd="1" destOrd="0" presId="urn:microsoft.com/office/officeart/2005/8/layout/hierarchy3"/>
    <dgm:cxn modelId="{D0C60FE5-15FD-4F2A-A3DF-7390C8FB36C4}" type="presParOf" srcId="{44F5DA1A-10AF-4258-8CB3-771ABB768A5D}" destId="{FF90D43B-0040-49AE-9E71-F48FBD2F0866}" srcOrd="2" destOrd="0" presId="urn:microsoft.com/office/officeart/2005/8/layout/hierarchy3"/>
    <dgm:cxn modelId="{B79FC2D5-535D-45E4-A5E9-D065D951C6DF}" type="presParOf" srcId="{FF90D43B-0040-49AE-9E71-F48FBD2F0866}" destId="{2C9DC93A-A553-4194-896B-BDF0AF1233E1}" srcOrd="0" destOrd="0" presId="urn:microsoft.com/office/officeart/2005/8/layout/hierarchy3"/>
    <dgm:cxn modelId="{C81380A5-E204-4438-BA49-C010442EE383}" type="presParOf" srcId="{2C9DC93A-A553-4194-896B-BDF0AF1233E1}" destId="{CE96FC7B-84EA-437B-AC55-6C7D62673C1C}" srcOrd="0" destOrd="0" presId="urn:microsoft.com/office/officeart/2005/8/layout/hierarchy3"/>
    <dgm:cxn modelId="{C489AA9E-AA80-4F63-8EF6-4BEF78AF7011}" type="presParOf" srcId="{2C9DC93A-A553-4194-896B-BDF0AF1233E1}" destId="{7BAB22D1-D41E-4EE3-BC86-F158B73B1A7A}" srcOrd="1" destOrd="0" presId="urn:microsoft.com/office/officeart/2005/8/layout/hierarchy3"/>
    <dgm:cxn modelId="{9EC52F55-F8EB-4274-92AA-9B774BE9A23E}" type="presParOf" srcId="{FF90D43B-0040-49AE-9E71-F48FBD2F0866}" destId="{E42552DE-DCB8-450A-ADE1-EE283F94727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20101-D14B-4FF6-8341-AD6A2550907B}">
      <dsp:nvSpPr>
        <dsp:cNvPr id="0" name=""/>
        <dsp:cNvSpPr/>
      </dsp:nvSpPr>
      <dsp:spPr>
        <a:xfrm>
          <a:off x="216020" y="0"/>
          <a:ext cx="1942468" cy="934846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1 601,9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3401" y="27381"/>
        <a:ext cx="1887706" cy="880084"/>
      </dsp:txXfrm>
    </dsp:sp>
    <dsp:sp modelId="{352522F0-E783-42A9-AE3C-D72110672E38}">
      <dsp:nvSpPr>
        <dsp:cNvPr id="0" name=""/>
        <dsp:cNvSpPr/>
      </dsp:nvSpPr>
      <dsp:spPr>
        <a:xfrm>
          <a:off x="2664305" y="0"/>
          <a:ext cx="1703357" cy="934846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1 571,4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1686" y="27381"/>
        <a:ext cx="1648595" cy="880084"/>
      </dsp:txXfrm>
    </dsp:sp>
    <dsp:sp modelId="{CE96FC7B-84EA-437B-AC55-6C7D62673C1C}">
      <dsp:nvSpPr>
        <dsp:cNvPr id="0" name=""/>
        <dsp:cNvSpPr/>
      </dsp:nvSpPr>
      <dsp:spPr>
        <a:xfrm>
          <a:off x="4896541" y="0"/>
          <a:ext cx="1644609" cy="934846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1 571,4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3922" y="27381"/>
        <a:ext cx="1589847" cy="8800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20101-D14B-4FF6-8341-AD6A2550907B}">
      <dsp:nvSpPr>
        <dsp:cNvPr id="0" name=""/>
        <dsp:cNvSpPr/>
      </dsp:nvSpPr>
      <dsp:spPr>
        <a:xfrm>
          <a:off x="330039" y="826710"/>
          <a:ext cx="1788206" cy="818788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4020" y="850691"/>
        <a:ext cx="1740244" cy="770826"/>
      </dsp:txXfrm>
    </dsp:sp>
    <dsp:sp modelId="{7BE5DA6F-5AD6-4D60-88DA-2990063592B0}">
      <dsp:nvSpPr>
        <dsp:cNvPr id="0" name=""/>
        <dsp:cNvSpPr/>
      </dsp:nvSpPr>
      <dsp:spPr>
        <a:xfrm>
          <a:off x="288026" y="426604"/>
          <a:ext cx="220833" cy="1218893"/>
        </a:xfrm>
        <a:custGeom>
          <a:avLst/>
          <a:gdLst/>
          <a:ahLst/>
          <a:cxnLst/>
          <a:rect l="0" t="0" r="0" b="0"/>
          <a:pathLst>
            <a:path>
              <a:moveTo>
                <a:pt x="220833" y="1218893"/>
              </a:moveTo>
              <a:lnTo>
                <a:pt x="0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18B4AA-E376-40E4-A2E0-0145ECC19F19}">
      <dsp:nvSpPr>
        <dsp:cNvPr id="0" name=""/>
        <dsp:cNvSpPr/>
      </dsp:nvSpPr>
      <dsp:spPr>
        <a:xfrm>
          <a:off x="288026" y="178646"/>
          <a:ext cx="6402183" cy="49591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земельный налог на земли, находящиеся под спортивными объектами</a:t>
          </a:r>
          <a:endParaRPr lang="ru-RU" sz="1400" b="1" kern="1200" dirty="0"/>
        </a:p>
      </dsp:txBody>
      <dsp:txXfrm>
        <a:off x="302551" y="193171"/>
        <a:ext cx="6373133" cy="466867"/>
      </dsp:txXfrm>
    </dsp:sp>
    <dsp:sp modelId="{352522F0-E783-42A9-AE3C-D72110672E38}">
      <dsp:nvSpPr>
        <dsp:cNvPr id="0" name=""/>
        <dsp:cNvSpPr/>
      </dsp:nvSpPr>
      <dsp:spPr>
        <a:xfrm>
          <a:off x="2710070" y="826710"/>
          <a:ext cx="1636642" cy="818788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4051" y="850691"/>
        <a:ext cx="1588680" cy="770826"/>
      </dsp:txXfrm>
    </dsp:sp>
    <dsp:sp modelId="{CE96FC7B-84EA-437B-AC55-6C7D62673C1C}">
      <dsp:nvSpPr>
        <dsp:cNvPr id="0" name=""/>
        <dsp:cNvSpPr/>
      </dsp:nvSpPr>
      <dsp:spPr>
        <a:xfrm>
          <a:off x="4896547" y="826710"/>
          <a:ext cx="1606321" cy="818788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0528" y="850691"/>
        <a:ext cx="1558359" cy="7708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20101-D14B-4FF6-8341-AD6A2550907B}">
      <dsp:nvSpPr>
        <dsp:cNvPr id="0" name=""/>
        <dsp:cNvSpPr/>
      </dsp:nvSpPr>
      <dsp:spPr>
        <a:xfrm>
          <a:off x="180531" y="749068"/>
          <a:ext cx="1816350" cy="811135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1 567,5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4288" y="772825"/>
        <a:ext cx="1768836" cy="763621"/>
      </dsp:txXfrm>
    </dsp:sp>
    <dsp:sp modelId="{AB34D304-1B59-41C0-AE5A-67BA59085EAC}">
      <dsp:nvSpPr>
        <dsp:cNvPr id="0" name=""/>
        <dsp:cNvSpPr/>
      </dsp:nvSpPr>
      <dsp:spPr>
        <a:xfrm>
          <a:off x="146655" y="300031"/>
          <a:ext cx="215511" cy="1260173"/>
        </a:xfrm>
        <a:custGeom>
          <a:avLst/>
          <a:gdLst/>
          <a:ahLst/>
          <a:cxnLst/>
          <a:rect l="0" t="0" r="0" b="0"/>
          <a:pathLst>
            <a:path>
              <a:moveTo>
                <a:pt x="215511" y="1260173"/>
              </a:moveTo>
              <a:lnTo>
                <a:pt x="0" y="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A2A0F2-EAF2-4672-B1E4-AC94B2270F1F}">
      <dsp:nvSpPr>
        <dsp:cNvPr id="0" name=""/>
        <dsp:cNvSpPr/>
      </dsp:nvSpPr>
      <dsp:spPr>
        <a:xfrm>
          <a:off x="146655" y="0"/>
          <a:ext cx="6404452" cy="6000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расходы на функционирование Комитета по делам молодежи, физической культуры и спорта</a:t>
          </a:r>
          <a:endParaRPr lang="ru-RU" sz="1400" b="1" kern="1200" dirty="0"/>
        </a:p>
      </dsp:txBody>
      <dsp:txXfrm>
        <a:off x="164230" y="17575"/>
        <a:ext cx="6369302" cy="564912"/>
      </dsp:txXfrm>
    </dsp:sp>
    <dsp:sp modelId="{352522F0-E783-42A9-AE3C-D72110672E38}">
      <dsp:nvSpPr>
        <dsp:cNvPr id="0" name=""/>
        <dsp:cNvSpPr/>
      </dsp:nvSpPr>
      <dsp:spPr>
        <a:xfrm>
          <a:off x="2628810" y="749068"/>
          <a:ext cx="1605834" cy="811135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2027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1 536,9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2567" y="772825"/>
        <a:ext cx="1558320" cy="763621"/>
      </dsp:txXfrm>
    </dsp:sp>
    <dsp:sp modelId="{CE96FC7B-84EA-437B-AC55-6C7D62673C1C}">
      <dsp:nvSpPr>
        <dsp:cNvPr id="0" name=""/>
        <dsp:cNvSpPr/>
      </dsp:nvSpPr>
      <dsp:spPr>
        <a:xfrm>
          <a:off x="4773412" y="749068"/>
          <a:ext cx="1598708" cy="811135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2028 год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1 536,9</a:t>
          </a:r>
          <a:endParaRPr 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97169" y="772825"/>
        <a:ext cx="1551194" cy="7636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0.4375</cdr:x>
      <cdr:y>0</cdr:y>
    </cdr:from>
    <cdr:to>
      <cdr:x>0.59375</cdr:x>
      <cdr:y>0.12219</cdr:y>
    </cdr:to>
    <cdr:sp macro="" textlink="">
      <cdr:nvSpPr>
        <cdr:cNvPr id="8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3024336" y="-1556792"/>
          <a:ext cx="1080120" cy="5191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eaLnBrk="1" hangingPunct="1">
            <a:defRPr/>
          </a:pPr>
          <a:r>
            <a:rPr lang="ru-RU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</a:t>
          </a:r>
          <a:r>
            <a:rPr lang="en-US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</a:t>
          </a:r>
          <a:endParaRPr lang="ru-RU" alt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0.10939</cdr:x>
      <cdr:y>0.54237</cdr:y>
    </cdr:from>
    <cdr:to>
      <cdr:x>0.25523</cdr:x>
      <cdr:y>0.66456</cdr:y>
    </cdr:to>
    <cdr:sp macro="" textlink="">
      <cdr:nvSpPr>
        <cdr:cNvPr id="12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756220" y="2304256"/>
          <a:ext cx="1008112" cy="5191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eaLnBrk="1" hangingPunct="1">
            <a:defRPr/>
          </a:pPr>
          <a:r>
            <a:rPr lang="ru-RU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</a:t>
          </a:r>
          <a:r>
            <a:rPr lang="ru-RU" alt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</a:t>
          </a:r>
          <a:endParaRPr lang="ru-RU" alt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0.1791</cdr:x>
      <cdr:y>0.77785</cdr:y>
    </cdr:from>
    <cdr:to>
      <cdr:x>0.40299</cdr:x>
      <cdr:y>0.96561</cdr:y>
    </cdr:to>
    <cdr:sp macro="" textlink="">
      <cdr:nvSpPr>
        <cdr:cNvPr id="2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864096" y="2150591"/>
          <a:ext cx="1080120" cy="5191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eaLnBrk="1" hangingPunct="1">
            <a:defRPr/>
          </a:pPr>
          <a:r>
            <a:rPr lang="ru-RU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2028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0.47253</cdr:x>
      <cdr:y>0.81009</cdr:y>
    </cdr:from>
    <cdr:to>
      <cdr:x>0.58722</cdr:x>
      <cdr:y>0.8506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708412" y="4320480"/>
          <a:ext cx="9001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0.48629</cdr:x>
      <cdr:y>0.79659</cdr:y>
    </cdr:from>
    <cdr:to>
      <cdr:x>0.60557</cdr:x>
      <cdr:y>0.83709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16424" y="4248472"/>
          <a:ext cx="93610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0.47253</cdr:x>
      <cdr:y>0.78309</cdr:y>
    </cdr:from>
    <cdr:to>
      <cdr:x>0.58904</cdr:x>
      <cdr:y>0.95454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08412" y="41764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0.49685</cdr:x>
      <cdr:y>0.93342</cdr:y>
    </cdr:from>
    <cdr:to>
      <cdr:x>0.73444</cdr:x>
      <cdr:y>1</cdr:y>
    </cdr:to>
    <cdr:sp macro="" textlink="">
      <cdr:nvSpPr>
        <cdr:cNvPr id="3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3312715" y="4212778"/>
          <a:ext cx="1584176" cy="300485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10404">
              <a:srgbClr val="FFEC00"/>
            </a:gs>
            <a:gs pos="0">
              <a:srgbClr val="FFFF00"/>
            </a:gs>
            <a:gs pos="40000">
              <a:srgbClr val="FFA300"/>
            </a:gs>
            <a:gs pos="30000">
              <a:srgbClr val="FFAB00"/>
            </a:gs>
            <a:gs pos="100000">
              <a:srgbClr val="FF3D00"/>
            </a:gs>
            <a:gs pos="24000">
              <a:srgbClr val="FFC000"/>
            </a:gs>
            <a:gs pos="100000">
              <a:srgbClr val="FF0000"/>
            </a:gs>
          </a:gsLst>
          <a:lin ang="2700000" scaled="0"/>
        </a:gradFill>
        <a:ln xmlns:a="http://schemas.openxmlformats.org/drawingml/2006/main">
          <a:noFill/>
        </a:ln>
        <a:ex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eaLnBrk="1" hangingPunct="1">
            <a:defRPr/>
          </a:pPr>
          <a:r>
            <a:rPr lang="ru-RU" altLang="ru-RU" sz="1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Программа №3</a:t>
          </a:r>
        </a:p>
      </cdr:txBody>
    </cdr:sp>
  </cdr:relSizeAnchor>
  <cdr:relSizeAnchor xmlns:cdr="http://schemas.openxmlformats.org/drawingml/2006/chartDrawing">
    <cdr:from>
      <cdr:x>0.253</cdr:x>
      <cdr:y>0.93342</cdr:y>
    </cdr:from>
    <cdr:to>
      <cdr:x>0.49059</cdr:x>
      <cdr:y>1</cdr:y>
    </cdr:to>
    <cdr:sp macro="" textlink="">
      <cdr:nvSpPr>
        <cdr:cNvPr id="2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1686861" y="4212778"/>
          <a:ext cx="1584176" cy="300485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rgbClr val="FFFF00"/>
            </a:gs>
            <a:gs pos="69000">
              <a:srgbClr val="FFA300"/>
            </a:gs>
            <a:gs pos="78000">
              <a:srgbClr val="FFAB00"/>
            </a:gs>
            <a:gs pos="100000">
              <a:srgbClr val="FF3D00"/>
            </a:gs>
            <a:gs pos="53000">
              <a:srgbClr val="FFC000"/>
            </a:gs>
            <a:gs pos="100000">
              <a:srgbClr val="FF0000"/>
            </a:gs>
          </a:gsLst>
          <a:lin ang="2700000" scaled="0"/>
        </a:gradFill>
        <a:ln xmlns:a="http://schemas.openxmlformats.org/drawingml/2006/main">
          <a:noFill/>
        </a:ln>
        <a:ex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algn="l" eaLnBrk="1" hangingPunct="1">
            <a:defRPr/>
          </a:pPr>
          <a:r>
            <a:rPr lang="ru-RU" altLang="ru-RU" sz="16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Программа №2</a:t>
          </a:r>
        </a:p>
      </cdr:txBody>
    </cdr:sp>
  </cdr:relSizeAnchor>
  <cdr:relSizeAnchor xmlns:cdr="http://schemas.openxmlformats.org/drawingml/2006/chartDrawing">
    <cdr:from>
      <cdr:x>0.25925</cdr:x>
      <cdr:y>0.74541</cdr:y>
    </cdr:from>
    <cdr:to>
      <cdr:x>0.39639</cdr:x>
      <cdr:y>0.80922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8539" y="336421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50" b="1" dirty="0" smtClean="0">
              <a:latin typeface="Calibri" panose="020F0502020204030204" pitchFamily="34" charset="0"/>
              <a:cs typeface="Calibri" panose="020F0502020204030204" pitchFamily="34" charset="0"/>
            </a:rPr>
            <a:t>3 939,5</a:t>
          </a:r>
          <a:endParaRPr lang="ru-RU" sz="1650" b="1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0.56164</cdr:x>
      <cdr:y>0.74541</cdr:y>
    </cdr:from>
    <cdr:to>
      <cdr:x>0.64804</cdr:x>
      <cdr:y>0.80922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744763" y="336421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50" b="1" dirty="0" smtClean="0">
              <a:latin typeface="Calibri" panose="020F0502020204030204" pitchFamily="34" charset="0"/>
              <a:cs typeface="Calibri" panose="020F0502020204030204" pitchFamily="34" charset="0"/>
            </a:rPr>
            <a:t>0,0</a:t>
          </a:r>
          <a:endParaRPr lang="ru-RU" sz="1650" b="1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0.86404</cdr:x>
      <cdr:y>0.74541</cdr:y>
    </cdr:from>
    <cdr:to>
      <cdr:x>0.94082</cdr:x>
      <cdr:y>0.82518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760987" y="3364210"/>
          <a:ext cx="511943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50" b="1" dirty="0" smtClean="0"/>
            <a:t>0,0</a:t>
          </a:r>
          <a:endParaRPr lang="ru-RU" sz="165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CFABB3-89D2-40C3-B7D1-D51A4FF90D69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0C87D05-E34D-411D-ADDA-BC7317ED4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3877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68A7D7E-6BF6-4DC9-A20F-E97B72C39E06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1652B-F51E-4BC5-9856-46CB87F0FB98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B141E-9370-4812-8898-1C9B42D0B6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17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C1E92-3F16-406C-B433-AA2A65903744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58BC4-4303-445D-97BB-5637CB1173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66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BE4BF-C698-4E7E-A9BC-DFCD8AD1224F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AA8B0-0555-440D-AE65-7CE1C486D7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598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6099-F668-4474-8F54-1A8D40C76AFD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2F53-799C-4334-B9CB-A33CFED96B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537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90652-A41F-40FB-ABC9-D016D5701169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9A996-4481-4384-ACB6-D00299AFAA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100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2E7B2-0D7A-4A04-A239-EC24DC5B82BD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4253-90CA-4924-B2F1-13AC953CF6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151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6189C-E7C9-4DE2-89D6-E6FFB54452CB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62F44-7414-41A5-8C48-3480245B39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7363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D9A23-C55E-43B4-9150-D89565D3D3CC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312E-69E4-4DB6-95F9-F7F700B6EF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921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51F63-A26F-4F7F-B6AD-877DDCA39786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C253B-F1E6-46B0-9B87-3994E4B2FC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545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4E3A5-D3F8-4080-9086-1143ED980530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4F410-76DA-43C6-9130-7136623C92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356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E30FC-242B-4F39-A4C8-ED1697404823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3FF2D-820C-40C7-8BFA-DA8FCCBA44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583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01840-D08E-44DF-A959-EF77ADA37746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D5668-5744-48AD-BD43-60B07D1469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938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0FF47-4ED1-494F-9B5C-5589914B8EBE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80254-24CF-481D-95AA-AFC180AD05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514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70BF4-9F1A-4E4E-98E0-DCB3A1536386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F87A0-562C-4457-B684-91FE1123E6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522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B8F20-4365-4925-8C63-2BD4E861923E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7254D-B506-41CB-8311-D8D240E7C8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072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6F5F6-C263-44F9-BE6B-F9017F6ABD06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9C0F3-C72F-4002-A945-63FAFAEF8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4341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4869C-03DC-4CA9-A8EC-1DD1CA3242CD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D251-26EB-416A-9CCF-4A337EDD8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3126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1FE38-7B0E-44C8-90B6-68E4BAB63F95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091F5-AC35-416A-BC69-C277EF3B8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5786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52DB-34DB-4C78-BF15-B6AF0BC6311C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B91A8-F4CE-40DC-968B-92D650057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9694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86CC-9002-4A85-81C4-7AD49737CF98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AFA26-D377-4C33-A0FA-6C333E073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257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15329-413F-4FCE-9BC5-EE1891363785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555E-D330-43BF-902D-36D4EC6B4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4420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7E4A2-BE7B-41F8-B2D1-A68615CB667B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C5BB6-4FF2-4003-B4A4-644B74D78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353FB-2976-4A56-891A-166828F765E4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64B22-D52A-4CFF-945E-0F5242B4FC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6913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D3EF0-A018-40F0-AC2B-4D1B3E76784F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21525-7495-4ECE-ABA6-D87DFCF47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3017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02AB-15BB-4E1C-ABB6-B90AF390E4EB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FDA27-BA1D-4476-B083-A0B783DC3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3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035BA-9D9F-4B3A-934E-810D6D4C5E88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D7BE1-C7E7-40F8-A2E0-F5447AF8A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8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AE388-38F1-4413-B095-ED653509EEAD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076F-5389-4AA6-92B1-EC8E399E6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49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39524-C157-4BDA-B1D7-A3EC4F8068A6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37DDB-0E73-4630-8EA9-0D38C1C2C7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63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C29AA-9C37-4630-A123-F63482586F26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EA8E-1430-4C1F-A1EB-A7A28F8530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0908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16B80-53DF-4125-A836-6CCD39AFAFCF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DAD56-398A-4E42-B85F-A7867E1E75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58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6E03-1CB6-4AEA-A3D5-B7A4D7BD5209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0F6F2-CD7C-4F09-B359-DEA081A582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453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EC1E-FDC5-401C-ADF6-ECA66FE1AE1E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C1E3A-4D3C-4F10-8909-F2919BF463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64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106DA-7FC7-4005-97AB-4A6944C757AB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86D5D-2462-4F3D-8B38-66FD62274B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680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8" descr="6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A7AFAD-03C9-4915-886A-D0668C33688F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665B28-2976-4427-BBF3-68507446BC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0E2C82-34FA-48C9-85E0-6C07127BF860}" type="datetimeFigureOut">
              <a:rPr lang="ru-RU"/>
              <a:pPr>
                <a:defRPr/>
              </a:pPr>
              <a:t>27.11.2025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4828AC-199A-4BF1-A66A-2A55040062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55" name="Рисунок 13" descr="15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D5C260-D2EE-469B-B0B5-57BD29E27F9E}" type="datetimeFigureOut">
              <a:rPr lang="ru-RU"/>
              <a:pPr>
                <a:defRPr/>
              </a:pPr>
              <a:t>27.11.2025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37B0F0-CCC4-403B-83FF-83D0EAF2C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3079" name="Рисунок 13" descr="16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chart" Target="../charts/chart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chart" Target="../charts/char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chart" Target="../charts/char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25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4.jpeg"/><Relationship Id="rId16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3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297113" y="20638"/>
            <a:ext cx="6875462" cy="134461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бюджета</a:t>
            </a:r>
            <a:r>
              <a:rPr lang="en-US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Омской области на 202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 и на плановый период 202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202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</a:t>
            </a:r>
            <a:endParaRPr lang="ru-RU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Омской области</a:t>
            </a:r>
          </a:p>
        </p:txBody>
      </p:sp>
      <p:pic>
        <p:nvPicPr>
          <p:cNvPr id="4101" name="Picture 7" descr="C:\Users\fin\Desktop\Пояснительная папка\1.ПРОГРАММЫ И ОШИБКИ\ПРЕЗЕНТАЦИЯ\2025\1017-Облож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778000"/>
            <a:ext cx="6216650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7744" y="63230"/>
            <a:ext cx="7383462" cy="12588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Омской области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период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2027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2028 годов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graphicFrame>
        <p:nvGraphicFramePr>
          <p:cNvPr id="6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4896229"/>
              </p:ext>
            </p:extLst>
          </p:nvPr>
        </p:nvGraphicFramePr>
        <p:xfrm>
          <a:off x="2417031" y="1556792"/>
          <a:ext cx="6619465" cy="4481076"/>
        </p:xfrm>
        <a:graphic>
          <a:graphicData uri="http://schemas.openxmlformats.org/drawingml/2006/table">
            <a:tbl>
              <a:tblPr firstRow="1" bandRow="1"/>
              <a:tblGrid>
                <a:gridCol w="2587017"/>
                <a:gridCol w="1008112"/>
                <a:gridCol w="1008112"/>
                <a:gridCol w="1008112"/>
                <a:gridCol w="1008112"/>
              </a:tblGrid>
              <a:tr h="3352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2025 год 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2028 год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b="1" dirty="0" smtClean="0"/>
                        <a:t>Всего расходов</a:t>
                      </a:r>
                      <a:endParaRPr lang="ru-RU" sz="1200" b="1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="1" dirty="0" smtClean="0"/>
                        <a:t>1 310 646,7</a:t>
                      </a: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="1" dirty="0" smtClean="0"/>
                        <a:t>1</a:t>
                      </a:r>
                      <a:r>
                        <a:rPr lang="ru-RU" sz="1200" b="1" baseline="0" dirty="0" smtClean="0"/>
                        <a:t> 330</a:t>
                      </a:r>
                      <a:r>
                        <a:rPr lang="ru-RU" sz="1200" b="1" dirty="0" smtClean="0"/>
                        <a:t> 933,2</a:t>
                      </a:r>
                      <a:endParaRPr lang="ru-RU" sz="1200" b="1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="1" dirty="0" smtClean="0"/>
                        <a:t>1</a:t>
                      </a:r>
                      <a:r>
                        <a:rPr lang="ru-RU" sz="1200" b="1" baseline="0" dirty="0" smtClean="0"/>
                        <a:t> 262</a:t>
                      </a:r>
                      <a:r>
                        <a:rPr lang="ru-RU" sz="1200" b="1" dirty="0" smtClean="0"/>
                        <a:t> 991,6</a:t>
                      </a:r>
                      <a:endParaRPr lang="ru-RU" sz="1200" b="1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1 262 047,7</a:t>
                      </a: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Общегосударственные</a:t>
                      </a:r>
                      <a:r>
                        <a:rPr lang="ru-RU" sz="1200" baseline="0" dirty="0" smtClean="0"/>
                        <a:t> вопросы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180</a:t>
                      </a:r>
                      <a:r>
                        <a:rPr lang="ru-RU" sz="1200" baseline="0" dirty="0" smtClean="0"/>
                        <a:t> 926,4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207 776,3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171</a:t>
                      </a:r>
                      <a:r>
                        <a:rPr lang="ru-RU" sz="1200" baseline="0" dirty="0" smtClean="0"/>
                        <a:t> 157,5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169 555,9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Национальная оборона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2 336,0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</a:t>
                      </a:r>
                      <a:r>
                        <a:rPr lang="ru-RU" sz="1200" baseline="0" dirty="0" smtClean="0"/>
                        <a:t> 392</a:t>
                      </a:r>
                      <a:r>
                        <a:rPr lang="ru-RU" sz="1200" dirty="0" smtClean="0"/>
                        <a:t>,3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</a:t>
                      </a:r>
                      <a:r>
                        <a:rPr lang="ru-RU" sz="1200" baseline="0" dirty="0" smtClean="0"/>
                        <a:t> 666</a:t>
                      </a:r>
                      <a:r>
                        <a:rPr lang="ru-RU" sz="1200" dirty="0" smtClean="0"/>
                        <a:t>,1</a:t>
                      </a: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3 388,5</a:t>
                      </a: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518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Национальная безопасность и правоохранительная деятельность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7 654,8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6 888,1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6 888,1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6 888,1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Национальная экономика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50 240,3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42 688,4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49 846,3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51 552,4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Жилищно-коммунальное хозяйство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62 968</a:t>
                      </a:r>
                      <a:r>
                        <a:rPr lang="ru-RU" sz="1200" dirty="0" smtClean="0"/>
                        <a:t>,8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49</a:t>
                      </a:r>
                      <a:r>
                        <a:rPr lang="ru-RU" sz="1200" baseline="0" dirty="0" smtClean="0"/>
                        <a:t> 293</a:t>
                      </a:r>
                      <a:r>
                        <a:rPr lang="ru-RU" sz="1200" dirty="0" smtClean="0"/>
                        <a:t>,7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40</a:t>
                      </a:r>
                      <a:r>
                        <a:rPr lang="ru-RU" sz="1200" baseline="0" dirty="0" smtClean="0"/>
                        <a:t> 708</a:t>
                      </a:r>
                      <a:r>
                        <a:rPr lang="ru-RU" sz="1200" dirty="0" smtClean="0"/>
                        <a:t>,0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40 753,1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Охрана окружающей среды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9 810,8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0,0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0,0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Образование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763 159,4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841 567,7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823</a:t>
                      </a:r>
                      <a:r>
                        <a:rPr lang="ru-RU" sz="1200" baseline="0" dirty="0" smtClean="0"/>
                        <a:t> 167</a:t>
                      </a:r>
                      <a:r>
                        <a:rPr lang="ru-RU" sz="1200" dirty="0" smtClean="0"/>
                        <a:t>,8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805 228,2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Культура и кинематография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130 015,5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139</a:t>
                      </a:r>
                      <a:r>
                        <a:rPr lang="ru-RU" sz="1200" baseline="0" dirty="0" smtClean="0"/>
                        <a:t> 145</a:t>
                      </a:r>
                      <a:r>
                        <a:rPr lang="ru-RU" sz="1200" dirty="0" smtClean="0"/>
                        <a:t>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109 796,5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108 396,5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Социальная политика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en-US" sz="1200" dirty="0" smtClean="0"/>
                        <a:t>42</a:t>
                      </a:r>
                      <a:r>
                        <a:rPr lang="ru-RU" sz="1200" dirty="0" smtClean="0"/>
                        <a:t> </a:t>
                      </a:r>
                      <a:r>
                        <a:rPr lang="en-US" sz="1200" dirty="0" smtClean="0"/>
                        <a:t>124</a:t>
                      </a:r>
                      <a:r>
                        <a:rPr lang="ru-RU" sz="1200" dirty="0" smtClean="0"/>
                        <a:t>,</a:t>
                      </a:r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39 579,4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39</a:t>
                      </a:r>
                      <a:r>
                        <a:rPr lang="ru-RU" sz="1200" baseline="0" dirty="0" smtClean="0"/>
                        <a:t> 579</a:t>
                      </a:r>
                      <a:r>
                        <a:rPr lang="ru-RU" sz="1200" dirty="0" smtClean="0"/>
                        <a:t>,5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39 579,4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Физическая культура</a:t>
                      </a:r>
                      <a:r>
                        <a:rPr lang="ru-RU" sz="1200" baseline="0" dirty="0" smtClean="0"/>
                        <a:t> и спорт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6</a:t>
                      </a:r>
                      <a:r>
                        <a:rPr lang="en-US" sz="1200" dirty="0" smtClean="0"/>
                        <a:t>1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en-US" sz="1200" baseline="0" dirty="0" smtClean="0"/>
                        <a:t>410</a:t>
                      </a:r>
                      <a:r>
                        <a:rPr lang="ru-RU" sz="1200" baseline="0" dirty="0" smtClean="0"/>
                        <a:t>,</a:t>
                      </a:r>
                      <a:r>
                        <a:rPr lang="en-US" sz="1200" baseline="0" dirty="0" smtClean="0"/>
                        <a:t>7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1 601,9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1 571,4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1 571,4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304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Условно утвержденные расходы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0,0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17 610,4</a:t>
                      </a:r>
                      <a:endParaRPr lang="ru-RU" sz="1200" dirty="0"/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35 134,2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8" marR="9146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426118" y="6154095"/>
            <a:ext cx="6610378" cy="576064"/>
          </a:xfrm>
          <a:prstGeom prst="rect">
            <a:avLst/>
          </a:prstGeom>
          <a:gradFill>
            <a:gsLst>
              <a:gs pos="0">
                <a:srgbClr val="FFF200">
                  <a:lumMod val="100000"/>
                </a:srgbClr>
              </a:gs>
              <a:gs pos="68000">
                <a:srgbClr val="FF7A00"/>
              </a:gs>
              <a:gs pos="96000">
                <a:srgbClr val="FF0300"/>
              </a:gs>
              <a:gs pos="100000">
                <a:srgbClr val="4D0808"/>
              </a:gs>
            </a:gsLst>
            <a:lin ang="2700000" scaled="1"/>
          </a:gra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/>
              <a:t>Бюджет района имеет социальную направленность. В 2026 году 76,8% расходов бюджета района – расходы на социальную сферу.</a:t>
            </a:r>
          </a:p>
        </p:txBody>
      </p:sp>
      <p:pic>
        <p:nvPicPr>
          <p:cNvPr id="13388" name="Рисунок 8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7744" y="63230"/>
            <a:ext cx="7383462" cy="12588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Омской области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период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2027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2028 годов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pic>
        <p:nvPicPr>
          <p:cNvPr id="13388" name="Рисунок 8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386452"/>
              </p:ext>
            </p:extLst>
          </p:nvPr>
        </p:nvGraphicFramePr>
        <p:xfrm>
          <a:off x="2339752" y="1556792"/>
          <a:ext cx="691276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2940646" y="1556792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alt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54471"/>
              </p:ext>
            </p:extLst>
          </p:nvPr>
        </p:nvGraphicFramePr>
        <p:xfrm>
          <a:off x="4499992" y="1710457"/>
          <a:ext cx="4824535" cy="2764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11896"/>
              </p:ext>
            </p:extLst>
          </p:nvPr>
        </p:nvGraphicFramePr>
        <p:xfrm>
          <a:off x="2411760" y="4226074"/>
          <a:ext cx="4824535" cy="2404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150202"/>
              </p:ext>
            </p:extLst>
          </p:nvPr>
        </p:nvGraphicFramePr>
        <p:xfrm>
          <a:off x="4644008" y="4149080"/>
          <a:ext cx="4824535" cy="2404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8223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4445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округа Калачинский район Омской области на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социальную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сферу 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2027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2028 годов в тыс. рублей</a:t>
            </a: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8516385"/>
              </p:ext>
            </p:extLst>
          </p:nvPr>
        </p:nvGraphicFramePr>
        <p:xfrm>
          <a:off x="1763688" y="1772816"/>
          <a:ext cx="7272808" cy="4700590"/>
        </p:xfrm>
        <a:graphic>
          <a:graphicData uri="http://schemas.openxmlformats.org/drawingml/2006/table">
            <a:tbl>
              <a:tblPr firstRow="1" bandRow="1"/>
              <a:tblGrid>
                <a:gridCol w="1152128"/>
                <a:gridCol w="1080120"/>
                <a:gridCol w="936104"/>
                <a:gridCol w="1008112"/>
                <a:gridCol w="1080120"/>
                <a:gridCol w="1080120"/>
                <a:gridCol w="936104"/>
              </a:tblGrid>
              <a:tr h="33524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ru-RU" sz="120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b="1" smtClean="0">
                          <a:solidFill>
                            <a:schemeClr val="tx1"/>
                          </a:solidFill>
                        </a:rPr>
                        <a:t>2028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64881"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Объем расходов,</a:t>
                      </a:r>
                      <a:r>
                        <a:rPr lang="ru-RU" sz="1100" b="1" baseline="0" dirty="0" smtClean="0"/>
                        <a:t> (тыс.руб.)</a:t>
                      </a:r>
                      <a:endParaRPr lang="ru-RU" sz="1100" b="1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Удельный вес в общем объеме расходов, %</a:t>
                      </a:r>
                      <a:endParaRPr lang="ru-RU" sz="1100" b="1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Объем расходов без условно утвержденных</a:t>
                      </a:r>
                      <a:r>
                        <a:rPr lang="ru-RU" sz="1100" b="1" baseline="0" dirty="0" smtClean="0"/>
                        <a:t> (тыс.руб.)</a:t>
                      </a:r>
                      <a:endParaRPr lang="ru-RU" sz="1100" b="1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Удельный вес в общем объеме расходов, %</a:t>
                      </a:r>
                      <a:endParaRPr lang="ru-RU" sz="1100" b="1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Объем расходов без условно утвержденных (тыс.руб.)</a:t>
                      </a:r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/>
                        <a:t>Удельный вес в общем объеме расходов, %</a:t>
                      </a:r>
                      <a:endParaRPr lang="ru-RU" sz="1100" b="1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5790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/>
                        <a:t>Итого расходов</a:t>
                      </a:r>
                      <a:endParaRPr lang="ru-RU" sz="1200" b="1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1 330 933,2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1 245 381,1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1 226 913,5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822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/>
                        <a:t>ИТОГО расходы на социальную сфер</a:t>
                      </a:r>
                      <a:r>
                        <a:rPr lang="ru-RU" sz="1200" kern="600" baseline="0" dirty="0" smtClean="0"/>
                        <a:t>у</a:t>
                      </a:r>
                      <a:endParaRPr lang="ru-RU" sz="1200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1 021 894,4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76,8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974 115,1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78,2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954 775,5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b="1" kern="600" baseline="0" dirty="0" smtClean="0">
                          <a:solidFill>
                            <a:schemeClr val="tx1"/>
                          </a:solidFill>
                        </a:rPr>
                        <a:t>77,8</a:t>
                      </a:r>
                      <a:endParaRPr lang="ru-RU" sz="1200" b="1" kern="6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282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Образование</a:t>
                      </a:r>
                      <a:endParaRPr lang="ru-RU" sz="1200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841 567,7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63,2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823 167,8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66,1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805 228,2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65,7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282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Культура</a:t>
                      </a:r>
                      <a:endParaRPr lang="ru-RU" sz="1200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139 145,4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10,5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109 796,5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8,8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108 396,5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8,8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4712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Социальная политика</a:t>
                      </a:r>
                      <a:endParaRPr lang="ru-RU" sz="1200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39 579,4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3,0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39 579,4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3,2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39 579,4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3,2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  <a:tr h="6617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Физическая культура</a:t>
                      </a:r>
                      <a:endParaRPr lang="ru-RU" sz="1200" kern="600" baseline="0" dirty="0"/>
                    </a:p>
                  </a:txBody>
                  <a:tcPr marL="91422" marR="91422" marT="45701" marB="45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1 601,9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0,1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1 571,4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0</a:t>
                      </a:r>
                      <a:r>
                        <a:rPr lang="en-US" sz="1200" kern="600" baseline="0" dirty="0" smtClean="0"/>
                        <a:t>,</a:t>
                      </a:r>
                      <a:r>
                        <a:rPr lang="ru-RU" sz="1200" kern="600" baseline="0" dirty="0" smtClean="0"/>
                        <a:t>1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endParaRPr lang="ru-RU" sz="1200" kern="600" baseline="0" dirty="0" smtClean="0"/>
                    </a:p>
                    <a:p>
                      <a:pPr algn="ctr"/>
                      <a:r>
                        <a:rPr lang="ru-RU" sz="1200" kern="600" baseline="0" dirty="0" smtClean="0"/>
                        <a:t>1 571,4</a:t>
                      </a:r>
                    </a:p>
                    <a:p>
                      <a:pPr algn="ctr"/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kern="600" baseline="0" dirty="0" smtClean="0"/>
                        <a:t>0,1</a:t>
                      </a:r>
                      <a:endParaRPr lang="ru-RU" sz="1200" kern="600" baseline="0" dirty="0"/>
                    </a:p>
                  </a:txBody>
                  <a:tcPr marL="91422" marR="91422" marT="45701" marB="4570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pic>
        <p:nvPicPr>
          <p:cNvPr id="1440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612775" y="2997200"/>
            <a:ext cx="30607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4445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округа Калачинский район Омской области на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социальную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сферу 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2027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2028 годов</a:t>
            </a:r>
          </a:p>
        </p:txBody>
      </p:sp>
      <p:pic>
        <p:nvPicPr>
          <p:cNvPr id="1440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931" y="2994025"/>
            <a:ext cx="30607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3203848" y="1744291"/>
            <a:ext cx="87441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en-US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7380312" y="1772816"/>
            <a:ext cx="936104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5364088" y="4135735"/>
            <a:ext cx="10081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2028</a:t>
            </a:r>
          </a:p>
        </p:txBody>
      </p:sp>
      <p:graphicFrame>
        <p:nvGraphicFramePr>
          <p:cNvPr id="11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5050001"/>
              </p:ext>
            </p:extLst>
          </p:nvPr>
        </p:nvGraphicFramePr>
        <p:xfrm>
          <a:off x="2339752" y="2132856"/>
          <a:ext cx="6696075" cy="376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747404"/>
              </p:ext>
            </p:extLst>
          </p:nvPr>
        </p:nvGraphicFramePr>
        <p:xfrm>
          <a:off x="6516216" y="2138412"/>
          <a:ext cx="6696075" cy="3765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4786362"/>
              </p:ext>
            </p:extLst>
          </p:nvPr>
        </p:nvGraphicFramePr>
        <p:xfrm>
          <a:off x="4500326" y="4509120"/>
          <a:ext cx="6696075" cy="3765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Заголовок 3"/>
          <p:cNvSpPr txBox="1">
            <a:spLocks/>
          </p:cNvSpPr>
          <p:nvPr/>
        </p:nvSpPr>
        <p:spPr bwMode="auto">
          <a:xfrm>
            <a:off x="4022309" y="1381130"/>
            <a:ext cx="383568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Объём расходов,(тыс.руб.)</a:t>
            </a:r>
          </a:p>
        </p:txBody>
      </p:sp>
    </p:spTree>
    <p:extLst>
      <p:ext uri="{BB962C8B-B14F-4D97-AF65-F5344CB8AC3E}">
        <p14:creationId xmlns:p14="http://schemas.microsoft.com/office/powerpoint/2010/main" val="1454915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4445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округа Калачинский район Омской области на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социальную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сферу 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2027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2028 годов</a:t>
            </a:r>
          </a:p>
        </p:txBody>
      </p:sp>
      <p:pic>
        <p:nvPicPr>
          <p:cNvPr id="1440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931" y="2994025"/>
            <a:ext cx="30607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3203847" y="1889123"/>
            <a:ext cx="87441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en-US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7365801" y="1881186"/>
            <a:ext cx="936104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alt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5313573" y="4251474"/>
            <a:ext cx="10081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2028</a:t>
            </a:r>
          </a:p>
        </p:txBody>
      </p:sp>
      <p:graphicFrame>
        <p:nvGraphicFramePr>
          <p:cNvPr id="11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681917"/>
              </p:ext>
            </p:extLst>
          </p:nvPr>
        </p:nvGraphicFramePr>
        <p:xfrm>
          <a:off x="2394222" y="2276872"/>
          <a:ext cx="6696075" cy="376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5154484"/>
              </p:ext>
            </p:extLst>
          </p:nvPr>
        </p:nvGraphicFramePr>
        <p:xfrm>
          <a:off x="6478066" y="2291928"/>
          <a:ext cx="6696075" cy="3765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8839529"/>
              </p:ext>
            </p:extLst>
          </p:nvPr>
        </p:nvGraphicFramePr>
        <p:xfrm>
          <a:off x="4485815" y="4581128"/>
          <a:ext cx="6696075" cy="3765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Заголовок 3"/>
          <p:cNvSpPr txBox="1">
            <a:spLocks/>
          </p:cNvSpPr>
          <p:nvPr/>
        </p:nvSpPr>
        <p:spPr bwMode="auto">
          <a:xfrm>
            <a:off x="3333353" y="1365250"/>
            <a:ext cx="496855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Удельный </a:t>
            </a: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 в общем объёме, в %</a:t>
            </a:r>
          </a:p>
        </p:txBody>
      </p:sp>
    </p:spTree>
    <p:extLst>
      <p:ext uri="{BB962C8B-B14F-4D97-AF65-F5344CB8AC3E}">
        <p14:creationId xmlns:p14="http://schemas.microsoft.com/office/powerpoint/2010/main" val="2120893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12700"/>
            <a:ext cx="7383463" cy="145732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области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плановый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2027 и 2028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 в тыс. рублей</a:t>
            </a:r>
            <a:endParaRPr lang="ru-RU" altLang="ru-RU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3" name="Рисунок 6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sp>
        <p:nvSpPr>
          <p:cNvPr id="9" name="Подзаголовок 4"/>
          <p:cNvSpPr txBox="1">
            <a:spLocks/>
          </p:cNvSpPr>
          <p:nvPr/>
        </p:nvSpPr>
        <p:spPr bwMode="auto">
          <a:xfrm>
            <a:off x="2411413" y="2063750"/>
            <a:ext cx="6661150" cy="3455988"/>
          </a:xfrm>
          <a:prstGeom prst="rect">
            <a:avLst/>
          </a:prstGeom>
          <a:gradFill>
            <a:gsLst>
              <a:gs pos="41000">
                <a:srgbClr val="FF9700"/>
              </a:gs>
              <a:gs pos="3000">
                <a:srgbClr val="FFF200"/>
              </a:gs>
              <a:gs pos="59000">
                <a:srgbClr val="FF7A00"/>
              </a:gs>
              <a:gs pos="89000">
                <a:srgbClr val="FF0300"/>
              </a:gs>
              <a:gs pos="100000">
                <a:srgbClr val="FF2D00">
                  <a:lumMod val="78000"/>
                </a:srgbClr>
              </a:gs>
              <a:gs pos="100000">
                <a:srgbClr val="4D0808"/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altLang="ru-RU" sz="2000" b="1" i="1" dirty="0">
                <a:solidFill>
                  <a:prstClr val="black"/>
                </a:solidFill>
              </a:rPr>
              <a:t>В бюджете </a:t>
            </a:r>
            <a:r>
              <a:rPr lang="ru-RU" altLang="ru-RU" sz="2000" b="1" i="1" dirty="0" smtClean="0">
                <a:solidFill>
                  <a:prstClr val="black"/>
                </a:solidFill>
              </a:rPr>
              <a:t>муниципального округа Калачинский район Омской области </a:t>
            </a:r>
            <a:r>
              <a:rPr lang="ru-RU" altLang="ru-RU" sz="2000" b="1" i="1" dirty="0">
                <a:solidFill>
                  <a:prstClr val="black"/>
                </a:solidFill>
              </a:rPr>
              <a:t>предусмотрены расходы на реализацию </a:t>
            </a:r>
            <a:endParaRPr lang="ru-RU" altLang="ru-RU" sz="2000" b="1" i="1" dirty="0" smtClean="0">
              <a:solidFill>
                <a:prstClr val="black"/>
              </a:solidFill>
            </a:endParaRPr>
          </a:p>
          <a:p>
            <a:pPr algn="l">
              <a:defRPr/>
            </a:pPr>
            <a:r>
              <a:rPr lang="ru-RU" altLang="ru-RU" sz="2000" b="1" i="1" dirty="0" smtClean="0">
                <a:solidFill>
                  <a:prstClr val="black"/>
                </a:solidFill>
              </a:rPr>
              <a:t>4-х </a:t>
            </a:r>
            <a:r>
              <a:rPr lang="ru-RU" altLang="ru-RU" sz="2000" b="1" i="1" dirty="0">
                <a:solidFill>
                  <a:prstClr val="black"/>
                </a:solidFill>
              </a:rPr>
              <a:t>муниципальных программ:</a:t>
            </a:r>
          </a:p>
          <a:p>
            <a:pPr algn="l">
              <a:defRPr/>
            </a:pPr>
            <a:r>
              <a:rPr lang="ru-RU" altLang="ru-RU" sz="2000" i="1" dirty="0">
                <a:solidFill>
                  <a:prstClr val="black"/>
                </a:solidFill>
              </a:rPr>
              <a:t>1. </a:t>
            </a:r>
            <a:r>
              <a:rPr lang="en-US" altLang="ru-RU" sz="2000" i="1" dirty="0">
                <a:solidFill>
                  <a:prstClr val="black"/>
                </a:solidFill>
              </a:rPr>
              <a:t>“</a:t>
            </a:r>
            <a:r>
              <a:rPr lang="ru-RU" altLang="ru-RU" sz="2000" i="1" dirty="0">
                <a:solidFill>
                  <a:prstClr val="black"/>
                </a:solidFill>
              </a:rPr>
              <a:t>Развитие социально-культурной сферы </a:t>
            </a:r>
            <a:r>
              <a:rPr lang="ru-RU" altLang="ru-RU" sz="2000" i="1" dirty="0" smtClean="0">
                <a:solidFill>
                  <a:prstClr val="black"/>
                </a:solidFill>
              </a:rPr>
              <a:t>муниципального округа Калачинский район Омской области</a:t>
            </a:r>
            <a:r>
              <a:rPr lang="en-US" altLang="ru-RU" sz="2000" i="1" dirty="0" smtClean="0">
                <a:solidFill>
                  <a:prstClr val="black"/>
                </a:solidFill>
              </a:rPr>
              <a:t>”</a:t>
            </a:r>
            <a:endParaRPr lang="ru-RU" altLang="ru-RU" sz="2000" i="1" dirty="0">
              <a:solidFill>
                <a:prstClr val="black"/>
              </a:solidFill>
            </a:endParaRPr>
          </a:p>
          <a:p>
            <a:pPr algn="l">
              <a:defRPr/>
            </a:pPr>
            <a:r>
              <a:rPr lang="ru-RU" altLang="ru-RU" sz="2000" i="1" dirty="0">
                <a:solidFill>
                  <a:prstClr val="black"/>
                </a:solidFill>
              </a:rPr>
              <a:t>2. </a:t>
            </a:r>
            <a:r>
              <a:rPr lang="en-US" altLang="ru-RU" sz="2000" i="1" dirty="0">
                <a:solidFill>
                  <a:prstClr val="black"/>
                </a:solidFill>
              </a:rPr>
              <a:t>“</a:t>
            </a:r>
            <a:r>
              <a:rPr lang="ru-RU" altLang="ru-RU" sz="2000" i="1" dirty="0">
                <a:solidFill>
                  <a:prstClr val="black"/>
                </a:solidFill>
              </a:rPr>
              <a:t>Развитие экономического потенциала муниципального округа Калачинский район Омской области</a:t>
            </a:r>
            <a:r>
              <a:rPr lang="en-US" altLang="ru-RU" sz="2000" i="1" dirty="0" smtClean="0">
                <a:solidFill>
                  <a:prstClr val="black"/>
                </a:solidFill>
              </a:rPr>
              <a:t>”</a:t>
            </a:r>
            <a:endParaRPr lang="ru-RU" altLang="ru-RU" sz="2000" i="1" dirty="0">
              <a:solidFill>
                <a:prstClr val="black"/>
              </a:solidFill>
            </a:endParaRPr>
          </a:p>
          <a:p>
            <a:pPr algn="l">
              <a:defRPr/>
            </a:pPr>
            <a:r>
              <a:rPr lang="ru-RU" altLang="ru-RU" sz="2000" i="1" dirty="0">
                <a:solidFill>
                  <a:prstClr val="black"/>
                </a:solidFill>
              </a:rPr>
              <a:t>3. </a:t>
            </a:r>
            <a:r>
              <a:rPr lang="en-US" altLang="ru-RU" sz="2000" i="1" dirty="0">
                <a:solidFill>
                  <a:prstClr val="black"/>
                </a:solidFill>
              </a:rPr>
              <a:t>“</a:t>
            </a:r>
            <a:r>
              <a:rPr lang="ru-RU" altLang="ru-RU" sz="2000" i="1" dirty="0">
                <a:solidFill>
                  <a:prstClr val="black"/>
                </a:solidFill>
              </a:rPr>
              <a:t>Профилактика правонарушений, предупреждение терроризма, экстримизма и обеспечение безопасности дорожного движения на территории муниципального округа Калачинский район Омской области</a:t>
            </a:r>
            <a:r>
              <a:rPr lang="en-US" altLang="ru-RU" sz="2000" i="1" dirty="0" smtClean="0">
                <a:solidFill>
                  <a:prstClr val="black"/>
                </a:solidFill>
              </a:rPr>
              <a:t>”</a:t>
            </a:r>
            <a:endParaRPr lang="ru-RU" altLang="ru-RU" sz="2000" i="1" dirty="0" smtClean="0">
              <a:solidFill>
                <a:prstClr val="black"/>
              </a:solidFill>
            </a:endParaRPr>
          </a:p>
          <a:p>
            <a:pPr algn="l">
              <a:defRPr/>
            </a:pPr>
            <a:r>
              <a:rPr lang="ru-RU" altLang="ru-RU" sz="2000" i="1" dirty="0" smtClean="0">
                <a:solidFill>
                  <a:prstClr val="black"/>
                </a:solidFill>
              </a:rPr>
              <a:t>4. </a:t>
            </a:r>
            <a:r>
              <a:rPr lang="en-US" altLang="ru-RU" sz="2000" i="1" dirty="0" smtClean="0">
                <a:solidFill>
                  <a:prstClr val="black"/>
                </a:solidFill>
              </a:rPr>
              <a:t>“</a:t>
            </a:r>
            <a:r>
              <a:rPr lang="ru-RU" altLang="ru-RU" sz="2000" i="1" dirty="0" smtClean="0">
                <a:solidFill>
                  <a:prstClr val="black"/>
                </a:solidFill>
              </a:rPr>
              <a:t>Формирование комфортной </a:t>
            </a:r>
            <a:r>
              <a:rPr lang="ru-RU" altLang="ru-RU" sz="2000" i="1" dirty="0">
                <a:solidFill>
                  <a:prstClr val="black"/>
                </a:solidFill>
              </a:rPr>
              <a:t>городской среды муниципального округа Калачинский район Омской области</a:t>
            </a:r>
            <a:r>
              <a:rPr lang="en-US" altLang="ru-RU" sz="2000" i="1" dirty="0" smtClean="0">
                <a:solidFill>
                  <a:prstClr val="black"/>
                </a:solidFill>
              </a:rPr>
              <a:t>”</a:t>
            </a:r>
            <a:endParaRPr lang="ru-RU" altLang="ru-RU" sz="2000" i="1" dirty="0" smtClean="0">
              <a:solidFill>
                <a:prstClr val="black"/>
              </a:solidFill>
            </a:endParaRPr>
          </a:p>
          <a:p>
            <a:pPr algn="l">
              <a:defRPr/>
            </a:pPr>
            <a:endParaRPr lang="ru-RU" altLang="ru-RU" sz="2000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0"/>
            <a:ext cx="7381875" cy="143351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расходов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муниципального округа Калачинский район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области на 2026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на плановый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2027 и 2028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 в тыс. рублей</a:t>
            </a:r>
            <a:endParaRPr lang="ru-RU" altLang="ru-RU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4733167"/>
              </p:ext>
            </p:extLst>
          </p:nvPr>
        </p:nvGraphicFramePr>
        <p:xfrm>
          <a:off x="2411413" y="1504950"/>
          <a:ext cx="6667500" cy="4513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2483768" y="5717728"/>
            <a:ext cx="1584176" cy="319087"/>
          </a:xfrm>
          <a:prstGeom prst="rect">
            <a:avLst/>
          </a:prstGeom>
          <a:gradFill>
            <a:gsLst>
              <a:gs pos="0">
                <a:srgbClr val="FFFF00"/>
              </a:gs>
              <a:gs pos="69000">
                <a:srgbClr val="FFA300"/>
              </a:gs>
              <a:gs pos="78000">
                <a:srgbClr val="FFAB00"/>
              </a:gs>
              <a:gs pos="100000">
                <a:srgbClr val="FF3D00"/>
              </a:gs>
              <a:gs pos="53000">
                <a:srgbClr val="FFC000"/>
              </a:gs>
              <a:gs pos="100000">
                <a:srgbClr val="FF0000"/>
              </a:gs>
            </a:gsLst>
            <a:lin ang="2700000" scaled="0"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ru-RU" altLang="ru-RU" sz="1600" dirty="0" smtClean="0">
                <a:solidFill>
                  <a:srgbClr val="0076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№1</a:t>
            </a:r>
          </a:p>
        </p:txBody>
      </p:sp>
      <p:pic>
        <p:nvPicPr>
          <p:cNvPr id="16391" name="Рисунок 7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7380312" y="5717728"/>
            <a:ext cx="1584176" cy="300485"/>
          </a:xfrm>
          <a:prstGeom prst="rect">
            <a:avLst/>
          </a:prstGeom>
          <a:gradFill>
            <a:gsLst>
              <a:gs pos="10404">
                <a:srgbClr val="FFEC00"/>
              </a:gs>
              <a:gs pos="0">
                <a:srgbClr val="FFFF00"/>
              </a:gs>
              <a:gs pos="40000">
                <a:srgbClr val="FFA300"/>
              </a:gs>
              <a:gs pos="30000">
                <a:srgbClr val="FFAB00"/>
              </a:gs>
              <a:gs pos="100000">
                <a:srgbClr val="FF3D00"/>
              </a:gs>
              <a:gs pos="24000">
                <a:srgbClr val="FFC000"/>
              </a:gs>
              <a:gs pos="100000">
                <a:srgbClr val="FF0000"/>
              </a:gs>
            </a:gsLst>
            <a:lin ang="2700000" scaled="0"/>
          </a:gra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ru-RU" alt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№4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260350"/>
            <a:ext cx="7527925" cy="838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Общегосударственные вопросы в тыс. рублей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276411"/>
              </p:ext>
            </p:extLst>
          </p:nvPr>
        </p:nvGraphicFramePr>
        <p:xfrm>
          <a:off x="2483768" y="1916832"/>
          <a:ext cx="6551612" cy="2987065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93360"/>
                <a:gridCol w="2791016"/>
                <a:gridCol w="1080120"/>
                <a:gridCol w="1080120"/>
                <a:gridCol w="1006996"/>
              </a:tblGrid>
              <a:tr h="27429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Функционирование высшего должностного лица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4 875,7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4 120,1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4 120,1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Функционирование представительного органа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4 501,5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3 897,9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3 897,9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Функционирование местных администраций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83 645,7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70 592,4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90 910,6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4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Судебная система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125,8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0,5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0,5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Функционирование финансового органа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27 592,8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19 607,8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19 530,7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6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Резервные фонды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2 000,0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2 000,0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2 000,0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общегосударственные вопросы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85 034,6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70 938,7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69 095,9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pic>
        <p:nvPicPr>
          <p:cNvPr id="2058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44450"/>
            <a:ext cx="7383463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обеспечение непредвиденных расходов предусмотрено формирование Резервного фонда Администрации Калачинского муниципального района в тыс. рублей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9489"/>
              </p:ext>
            </p:extLst>
          </p:nvPr>
        </p:nvGraphicFramePr>
        <p:xfrm>
          <a:off x="2535238" y="1824038"/>
          <a:ext cx="6450012" cy="3930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8436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411413" y="333375"/>
            <a:ext cx="7383462" cy="7318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Национальная оборона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83768" y="1773065"/>
            <a:ext cx="6551612" cy="1007863"/>
          </a:xfrm>
          <a:gradFill>
            <a:gsLst>
              <a:gs pos="0">
                <a:srgbClr val="FFF200"/>
              </a:gs>
              <a:gs pos="59000">
                <a:srgbClr val="FF7A00"/>
              </a:gs>
              <a:gs pos="10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о</a:t>
            </a:r>
            <a:r>
              <a:rPr lang="ru-RU" sz="2000" b="1" i="1" dirty="0" smtClean="0">
                <a:solidFill>
                  <a:schemeClr val="tx1"/>
                </a:solidFill>
              </a:rPr>
              <a:t>тражаются расходы муниципального округа за счёт федеральной субвенции на осуществление первичного воинского учёта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739031"/>
              </p:ext>
            </p:extLst>
          </p:nvPr>
        </p:nvGraphicFramePr>
        <p:xfrm>
          <a:off x="2483768" y="2924944"/>
          <a:ext cx="6545262" cy="2016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9461" name="Рисунок 6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50800"/>
            <a:ext cx="7383463" cy="126682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решения подготовлен в соответствии с требованиями, установленными:</a:t>
            </a:r>
          </a:p>
        </p:txBody>
      </p:sp>
      <p:sp>
        <p:nvSpPr>
          <p:cNvPr id="4099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11413" y="2276475"/>
            <a:ext cx="6624637" cy="3313113"/>
          </a:xfrm>
          <a:gradFill flip="none" rotWithShape="1">
            <a:gsLst>
              <a:gs pos="41000">
                <a:srgbClr val="FF9700"/>
              </a:gs>
              <a:gs pos="3000">
                <a:srgbClr val="FFF200"/>
              </a:gs>
              <a:gs pos="59000">
                <a:srgbClr val="FF7A00"/>
              </a:gs>
              <a:gs pos="89000">
                <a:srgbClr val="FF0300"/>
              </a:gs>
              <a:gs pos="100000">
                <a:srgbClr val="FF2D00">
                  <a:lumMod val="78000"/>
                </a:srgbClr>
              </a:gs>
              <a:gs pos="100000">
                <a:srgbClr val="4D0808"/>
              </a:gs>
            </a:gsLst>
            <a:lin ang="2700000" scaled="0"/>
            <a:tileRect/>
          </a:gradFill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chemeClr val="tx1"/>
                </a:solidFill>
              </a:rPr>
              <a:t>-   </a:t>
            </a: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Бюджетным кодексом Российской Федерации</a:t>
            </a:r>
          </a:p>
          <a:p>
            <a:pPr marL="285750" indent="-285750" algn="l" eaLnBrk="1" hangingPunct="1">
              <a:buFontTx/>
              <a:buChar char="-"/>
              <a:defRPr/>
            </a:pP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Законом Омской области </a:t>
            </a:r>
            <a:r>
              <a:rPr lang="en-US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бюджетном процессе в Омской области</a:t>
            </a:r>
            <a:r>
              <a:rPr lang="en-US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endParaRPr lang="ru-RU" altLang="ru-RU" sz="2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 algn="l" eaLnBrk="1" hangingPunct="1">
              <a:buFontTx/>
              <a:buChar char="-"/>
              <a:defRPr/>
            </a:pP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Законом Омской области </a:t>
            </a:r>
            <a:r>
              <a:rPr lang="en-US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межбюджетных отношениях в Омской области</a:t>
            </a:r>
            <a:r>
              <a:rPr lang="en-US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endParaRPr lang="ru-RU" altLang="ru-RU" sz="2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 algn="l" eaLnBrk="1" hangingPunct="1">
              <a:buFontTx/>
              <a:buChar char="-"/>
              <a:defRPr/>
            </a:pP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Положением о бюджетном процессе в Калачинском муниципальном районе Омской области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pic>
        <p:nvPicPr>
          <p:cNvPr id="5125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411413" y="333375"/>
            <a:ext cx="7383462" cy="7318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Национальная безопасность и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правоохранительная деятельность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83768" y="1844824"/>
            <a:ext cx="6551612" cy="4104456"/>
          </a:xfrm>
          <a:gradFill>
            <a:gsLst>
              <a:gs pos="0">
                <a:srgbClr val="FFF200"/>
              </a:gs>
              <a:gs pos="59000">
                <a:srgbClr val="FF7A00"/>
              </a:gs>
              <a:gs pos="100000">
                <a:srgbClr val="FF0300"/>
              </a:gs>
              <a:gs pos="100000">
                <a:srgbClr val="4D0808"/>
              </a:gs>
            </a:gsLst>
            <a:lin ang="2700000" scaled="0"/>
          </a:gradFill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-     ежегодно на 2026 год и на плановый период 2027 и 2028 годов по 6 888,1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из них:</a:t>
            </a: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 содержание единой дежурно-диспетчерской службы – 5 413,6</a:t>
            </a: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000" i="1" dirty="0">
                <a:solidFill>
                  <a:schemeClr val="tx1"/>
                </a:solidFill>
              </a:rPr>
              <a:t>н</a:t>
            </a:r>
            <a:r>
              <a:rPr lang="ru-RU" sz="2000" i="1" dirty="0" smtClean="0">
                <a:solidFill>
                  <a:schemeClr val="tx1"/>
                </a:solidFill>
              </a:rPr>
              <a:t>а приобретение пожарных гидрантов – 330,0</a:t>
            </a: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000" i="1" dirty="0">
                <a:solidFill>
                  <a:schemeClr val="tx1"/>
                </a:solidFill>
              </a:rPr>
              <a:t>н</a:t>
            </a:r>
            <a:r>
              <a:rPr lang="ru-RU" sz="2000" i="1" dirty="0" smtClean="0">
                <a:solidFill>
                  <a:schemeClr val="tx1"/>
                </a:solidFill>
              </a:rPr>
              <a:t>а выращивание камыша и сорной растительности – 335,8</a:t>
            </a: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000" i="1" dirty="0">
                <a:solidFill>
                  <a:schemeClr val="tx1"/>
                </a:solidFill>
              </a:rPr>
              <a:t>н</a:t>
            </a:r>
            <a:r>
              <a:rPr lang="ru-RU" sz="2000" i="1" dirty="0" smtClean="0">
                <a:solidFill>
                  <a:schemeClr val="tx1"/>
                </a:solidFill>
              </a:rPr>
              <a:t>а опашку территорий населённых пунктов муниципального округа – 808,7</a:t>
            </a: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400" i="1" dirty="0" smtClean="0">
              <a:solidFill>
                <a:schemeClr val="tx1"/>
              </a:solidFill>
            </a:endParaRPr>
          </a:p>
          <a:p>
            <a:pPr marL="342900" indent="-342900"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400" i="1" dirty="0" smtClean="0">
              <a:solidFill>
                <a:schemeClr val="tx1"/>
              </a:solidFill>
            </a:endParaRPr>
          </a:p>
        </p:txBody>
      </p:sp>
      <p:pic>
        <p:nvPicPr>
          <p:cNvPr id="19461" name="Рисунок 6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3542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260350"/>
            <a:ext cx="7527925" cy="838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Национальная экономика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 тыс. рублей</a:t>
            </a:r>
            <a:endParaRPr lang="ru-RU" altLang="ru-RU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87552"/>
              </p:ext>
            </p:extLst>
          </p:nvPr>
        </p:nvGraphicFramePr>
        <p:xfrm>
          <a:off x="2483768" y="2204864"/>
          <a:ext cx="6551612" cy="1584832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936104"/>
                <a:gridCol w="1008112"/>
                <a:gridCol w="1656184"/>
                <a:gridCol w="1512168"/>
                <a:gridCol w="1439044"/>
              </a:tblGrid>
              <a:tr h="4350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Сельское хозяйство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Транспорт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Дорожное хозяйство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42 688,4</a:t>
                      </a:r>
                      <a:endParaRPr lang="ru-RU" sz="16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</a:t>
                      </a:r>
                      <a:r>
                        <a:rPr lang="ru-RU" sz="1600" baseline="0" dirty="0" smtClean="0"/>
                        <a:t> 956</a:t>
                      </a:r>
                      <a:r>
                        <a:rPr lang="ru-RU" sz="1600" dirty="0" smtClean="0"/>
                        <a:t>,7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</a:t>
                      </a:r>
                      <a:r>
                        <a:rPr lang="ru-RU" sz="1600" baseline="0" dirty="0" smtClean="0"/>
                        <a:t> 115</a:t>
                      </a:r>
                      <a:r>
                        <a:rPr lang="ru-RU" sz="1600" dirty="0" smtClean="0"/>
                        <a:t>,5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29</a:t>
                      </a:r>
                      <a:r>
                        <a:rPr lang="ru-RU" sz="1600" baseline="0" dirty="0" smtClean="0"/>
                        <a:t> 616</a:t>
                      </a:r>
                      <a:r>
                        <a:rPr lang="ru-RU" sz="1600" dirty="0" smtClean="0"/>
                        <a:t>,2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2027</a:t>
                      </a:r>
                      <a:endParaRPr lang="ru-RU" sz="16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49 846,3</a:t>
                      </a:r>
                      <a:endParaRPr lang="ru-RU" sz="16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</a:t>
                      </a:r>
                      <a:r>
                        <a:rPr lang="ru-RU" sz="1600" baseline="0" dirty="0" smtClean="0"/>
                        <a:t> 713</a:t>
                      </a:r>
                      <a:r>
                        <a:rPr lang="ru-RU" sz="1600" dirty="0" smtClean="0"/>
                        <a:t>,0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3 106,0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38 027,3</a:t>
                      </a:r>
                      <a:endParaRPr lang="ru-RU" sz="16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51 552,4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8 779,9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3 106,0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39 666,5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pic>
        <p:nvPicPr>
          <p:cNvPr id="2058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481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411413" y="404813"/>
            <a:ext cx="6048375" cy="51911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округа по отрасли 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Жилищно-коммунальное хозяйство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тыс. рублей</a:t>
            </a:r>
          </a:p>
        </p:txBody>
      </p:sp>
      <p:graphicFrame>
        <p:nvGraphicFramePr>
          <p:cNvPr id="8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560694"/>
              </p:ext>
            </p:extLst>
          </p:nvPr>
        </p:nvGraphicFramePr>
        <p:xfrm>
          <a:off x="2766416" y="1556792"/>
          <a:ext cx="5976939" cy="2000001"/>
        </p:xfrm>
        <a:graphic>
          <a:graphicData uri="http://schemas.openxmlformats.org/drawingml/2006/table">
            <a:tbl>
              <a:tblPr firstRow="1" bandRow="1"/>
              <a:tblGrid>
                <a:gridCol w="2520396"/>
                <a:gridCol w="1152181"/>
                <a:gridCol w="1152181"/>
                <a:gridCol w="1152181"/>
              </a:tblGrid>
              <a:tr h="354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b="1" dirty="0" smtClean="0"/>
                        <a:t>Всего</a:t>
                      </a:r>
                      <a:endParaRPr lang="ru-RU" sz="1400" b="1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="1" dirty="0" smtClean="0"/>
                        <a:t>49 293</a:t>
                      </a:r>
                      <a:r>
                        <a:rPr lang="en-US" sz="1400" b="1" dirty="0" smtClean="0"/>
                        <a:t>,</a:t>
                      </a:r>
                      <a:r>
                        <a:rPr lang="ru-RU" sz="1400" b="1" dirty="0" smtClean="0"/>
                        <a:t>7</a:t>
                      </a: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="1" dirty="0" smtClean="0"/>
                        <a:t>40 708,0</a:t>
                      </a:r>
                      <a:endParaRPr lang="ru-RU" sz="1400" b="1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="1" dirty="0" smtClean="0"/>
                        <a:t>40 </a:t>
                      </a:r>
                      <a:r>
                        <a:rPr lang="en-US" sz="1400" b="1" dirty="0" smtClean="0"/>
                        <a:t>7</a:t>
                      </a:r>
                      <a:r>
                        <a:rPr lang="ru-RU" sz="1400" b="1" dirty="0" smtClean="0"/>
                        <a:t>53,1</a:t>
                      </a:r>
                      <a:endParaRPr lang="ru-RU" sz="1400" b="1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Коммунальное хозяйство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3 763,7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aseline="0" dirty="0" smtClean="0"/>
                        <a:t>0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Благоустройство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27</a:t>
                      </a:r>
                      <a:r>
                        <a:rPr lang="ru-RU" sz="1400" baseline="0" dirty="0" smtClean="0"/>
                        <a:t> 817</a:t>
                      </a:r>
                      <a:r>
                        <a:rPr lang="ru-RU" sz="1400" dirty="0" smtClean="0"/>
                        <a:t>,8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24</a:t>
                      </a:r>
                      <a:r>
                        <a:rPr lang="ru-RU" sz="1400" baseline="0" dirty="0" smtClean="0"/>
                        <a:t> 064</a:t>
                      </a:r>
                      <a:r>
                        <a:rPr lang="ru-RU" sz="1400" dirty="0" smtClean="0"/>
                        <a:t>,1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24</a:t>
                      </a:r>
                      <a:r>
                        <a:rPr lang="ru-RU" sz="1400" baseline="0" dirty="0" smtClean="0"/>
                        <a:t> 109</a:t>
                      </a:r>
                      <a:r>
                        <a:rPr lang="ru-RU" sz="1400" dirty="0" smtClean="0"/>
                        <a:t>,2</a:t>
                      </a: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Другие вопросы в области жилищно-коммунального хозяйства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dirty="0" smtClean="0"/>
                        <a:t>17</a:t>
                      </a:r>
                      <a:r>
                        <a:rPr lang="ru-RU" sz="1400" baseline="0" dirty="0" smtClean="0"/>
                        <a:t> 712</a:t>
                      </a:r>
                      <a:r>
                        <a:rPr lang="ru-RU" sz="1400" dirty="0" smtClean="0"/>
                        <a:t>,6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aseline="0" dirty="0" smtClean="0"/>
                        <a:t>16 643,9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400" baseline="0" dirty="0" smtClean="0"/>
                        <a:t>16 643,9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1108025"/>
              </p:ext>
            </p:extLst>
          </p:nvPr>
        </p:nvGraphicFramePr>
        <p:xfrm>
          <a:off x="2111375" y="4030663"/>
          <a:ext cx="7032625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2843213" y="3500438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sp>
        <p:nvSpPr>
          <p:cNvPr id="11" name="Заголовок 3"/>
          <p:cNvSpPr txBox="1">
            <a:spLocks/>
          </p:cNvSpPr>
          <p:nvPr/>
        </p:nvSpPr>
        <p:spPr bwMode="auto">
          <a:xfrm>
            <a:off x="5148263" y="34925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sp>
        <p:nvSpPr>
          <p:cNvPr id="12" name="Заголовок 3"/>
          <p:cNvSpPr txBox="1">
            <a:spLocks/>
          </p:cNvSpPr>
          <p:nvPr/>
        </p:nvSpPr>
        <p:spPr bwMode="auto">
          <a:xfrm>
            <a:off x="7380288" y="3500438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graphicFrame>
        <p:nvGraphicFramePr>
          <p:cNvPr id="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343601"/>
              </p:ext>
            </p:extLst>
          </p:nvPr>
        </p:nvGraphicFramePr>
        <p:xfrm>
          <a:off x="4243264" y="4040535"/>
          <a:ext cx="7031037" cy="30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8259188"/>
              </p:ext>
            </p:extLst>
          </p:nvPr>
        </p:nvGraphicFramePr>
        <p:xfrm>
          <a:off x="6567488" y="4062413"/>
          <a:ext cx="7031037" cy="30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454" name="Рисунок 12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411413" y="404813"/>
            <a:ext cx="6048375" cy="51911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округа по отрасли 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тыс. рублей</a:t>
            </a:r>
          </a:p>
        </p:txBody>
      </p:sp>
      <p:graphicFrame>
        <p:nvGraphicFramePr>
          <p:cNvPr id="8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504657"/>
              </p:ext>
            </p:extLst>
          </p:nvPr>
        </p:nvGraphicFramePr>
        <p:xfrm>
          <a:off x="2483768" y="1124744"/>
          <a:ext cx="6480719" cy="2437980"/>
        </p:xfrm>
        <a:graphic>
          <a:graphicData uri="http://schemas.openxmlformats.org/drawingml/2006/table">
            <a:tbl>
              <a:tblPr firstRow="1" bandRow="1"/>
              <a:tblGrid>
                <a:gridCol w="2736304"/>
                <a:gridCol w="1245825"/>
                <a:gridCol w="1249295"/>
                <a:gridCol w="1249295"/>
              </a:tblGrid>
              <a:tr h="2969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2026 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Всего</a:t>
                      </a:r>
                      <a:endParaRPr lang="ru-RU" sz="1800" b="1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841 567,7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823 167,8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805 228,2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351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Дошкольное образование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204 775,2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183</a:t>
                      </a:r>
                      <a:r>
                        <a:rPr lang="ru-RU" sz="1400" baseline="0" dirty="0" smtClean="0"/>
                        <a:t> 128,1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179 285,7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Общее образование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495 824</a:t>
                      </a:r>
                      <a:r>
                        <a:rPr lang="ru-RU" sz="1400" dirty="0" smtClean="0"/>
                        <a:t>,9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524</a:t>
                      </a:r>
                      <a:r>
                        <a:rPr lang="ru-RU" sz="1400" baseline="0" dirty="0" smtClean="0"/>
                        <a:t> 282</a:t>
                      </a:r>
                      <a:r>
                        <a:rPr lang="ru-RU" sz="1400" dirty="0" smtClean="0"/>
                        <a:t>,0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510 160</a:t>
                      </a:r>
                      <a:r>
                        <a:rPr lang="ru-RU" sz="1400" dirty="0" smtClean="0"/>
                        <a:t>,3</a:t>
                      </a: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400" dirty="0" smtClean="0"/>
                        <a:t>Дополнительное образование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53 000</a:t>
                      </a:r>
                      <a:r>
                        <a:rPr lang="ru-RU" sz="1400" dirty="0" smtClean="0"/>
                        <a:t>,7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42 852,5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400" baseline="0" dirty="0" smtClean="0"/>
                        <a:t>42 722,9</a:t>
                      </a:r>
                      <a:endParaRPr lang="ru-RU" sz="1400" dirty="0"/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Молодежная политика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25 654,0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21 918,2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21 918,2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3047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Другие вопросы в области образования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62 312,9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50 987,2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51 141,1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232655"/>
              </p:ext>
            </p:extLst>
          </p:nvPr>
        </p:nvGraphicFramePr>
        <p:xfrm>
          <a:off x="1979712" y="3971925"/>
          <a:ext cx="7032625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2843212" y="3492500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sp>
        <p:nvSpPr>
          <p:cNvPr id="11" name="Заголовок 3"/>
          <p:cNvSpPr txBox="1">
            <a:spLocks/>
          </p:cNvSpPr>
          <p:nvPr/>
        </p:nvSpPr>
        <p:spPr bwMode="auto">
          <a:xfrm>
            <a:off x="5148263" y="34925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sp>
        <p:nvSpPr>
          <p:cNvPr id="12" name="Заголовок 3"/>
          <p:cNvSpPr txBox="1">
            <a:spLocks/>
          </p:cNvSpPr>
          <p:nvPr/>
        </p:nvSpPr>
        <p:spPr bwMode="auto">
          <a:xfrm>
            <a:off x="7380288" y="3500438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</a:p>
        </p:txBody>
      </p:sp>
      <p:graphicFrame>
        <p:nvGraphicFramePr>
          <p:cNvPr id="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3271101"/>
              </p:ext>
            </p:extLst>
          </p:nvPr>
        </p:nvGraphicFramePr>
        <p:xfrm>
          <a:off x="4335463" y="4062413"/>
          <a:ext cx="7031037" cy="30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6785806"/>
              </p:ext>
            </p:extLst>
          </p:nvPr>
        </p:nvGraphicFramePr>
        <p:xfrm>
          <a:off x="6567488" y="4062413"/>
          <a:ext cx="7031037" cy="30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454" name="Рисунок 12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9808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260350"/>
            <a:ext cx="7527925" cy="838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«Культура кинематография»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pic>
        <p:nvPicPr>
          <p:cNvPr id="2058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5537500"/>
              </p:ext>
            </p:extLst>
          </p:nvPr>
        </p:nvGraphicFramePr>
        <p:xfrm>
          <a:off x="1475656" y="1431057"/>
          <a:ext cx="849694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488396"/>
              </p:ext>
            </p:extLst>
          </p:nvPr>
        </p:nvGraphicFramePr>
        <p:xfrm>
          <a:off x="2627784" y="2564904"/>
          <a:ext cx="5958252" cy="1838986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2791016"/>
                <a:gridCol w="1080120"/>
                <a:gridCol w="1080120"/>
                <a:gridCol w="1006996"/>
              </a:tblGrid>
              <a:tr h="2742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Культура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МБУ </a:t>
                      </a:r>
                      <a:r>
                        <a:rPr lang="en-US" sz="1200" b="1" dirty="0" smtClean="0"/>
                        <a:t>“</a:t>
                      </a:r>
                      <a:r>
                        <a:rPr lang="ru-RU" sz="1200" b="1" dirty="0" smtClean="0"/>
                        <a:t>Центральная межпоселенческая библиотека</a:t>
                      </a:r>
                      <a:r>
                        <a:rPr lang="en-US" sz="1200" b="1" dirty="0" smtClean="0"/>
                        <a:t>”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15</a:t>
                      </a:r>
                      <a:r>
                        <a:rPr lang="ru-RU" sz="1200" b="0" baseline="0" dirty="0" smtClean="0"/>
                        <a:t> 344</a:t>
                      </a:r>
                      <a:r>
                        <a:rPr lang="ru-RU" sz="1200" b="0" dirty="0" smtClean="0"/>
                        <a:t>,7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14 477,8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14 477,8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МБУК </a:t>
                      </a:r>
                      <a:r>
                        <a:rPr lang="en-US" sz="1200" b="1" dirty="0" smtClean="0"/>
                        <a:t>“</a:t>
                      </a:r>
                      <a:r>
                        <a:rPr lang="ru-RU" sz="1200" b="1" dirty="0" smtClean="0"/>
                        <a:t>Межпоселенческий культурно-досуговый</a:t>
                      </a:r>
                      <a:r>
                        <a:rPr lang="ru-RU" sz="1200" b="1" baseline="0" dirty="0" smtClean="0"/>
                        <a:t> центр</a:t>
                      </a:r>
                      <a:r>
                        <a:rPr lang="en-US" sz="1200" b="1" dirty="0" smtClean="0"/>
                        <a:t>”</a:t>
                      </a:r>
                      <a:endParaRPr lang="ru-RU" sz="1200" b="1" dirty="0" smtClean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49 614,6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32 767,0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31 367,0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МБУ </a:t>
                      </a:r>
                      <a:r>
                        <a:rPr lang="en-US" sz="1200" b="1" dirty="0" smtClean="0"/>
                        <a:t>“</a:t>
                      </a:r>
                      <a:r>
                        <a:rPr lang="ru-RU" sz="1200" b="1" dirty="0" smtClean="0"/>
                        <a:t>Калачинский музей</a:t>
                      </a:r>
                      <a:r>
                        <a:rPr lang="en-US" sz="1200" b="1" dirty="0" smtClean="0"/>
                        <a:t>”</a:t>
                      </a:r>
                      <a:endParaRPr lang="ru-RU" sz="1200" b="1" dirty="0" smtClean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2 991,3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2 534,2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2 534,2</a:t>
                      </a:r>
                      <a:endParaRPr lang="ru-RU" sz="1200" b="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МБУ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Театр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кукол 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Сказка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465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,9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117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,0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117,0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255624"/>
              </p:ext>
            </p:extLst>
          </p:nvPr>
        </p:nvGraphicFramePr>
        <p:xfrm>
          <a:off x="2627784" y="4509120"/>
          <a:ext cx="5958252" cy="1788125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2791016"/>
                <a:gridCol w="1080120"/>
                <a:gridCol w="1080120"/>
                <a:gridCol w="1006996"/>
              </a:tblGrid>
              <a:tr h="2742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Комитет по культуре и искусству</a:t>
                      </a:r>
                      <a:endParaRPr lang="ru-RU" sz="12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r>
                        <a:rPr lang="ru-RU" sz="1200" baseline="0" dirty="0" smtClean="0"/>
                        <a:t> 327</a:t>
                      </a:r>
                      <a:r>
                        <a:rPr lang="ru-RU" sz="1200" dirty="0" smtClean="0"/>
                        <a:t>,6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r>
                        <a:rPr lang="ru-RU" sz="1200" baseline="0" dirty="0" smtClean="0"/>
                        <a:t> 614</a:t>
                      </a:r>
                      <a:r>
                        <a:rPr lang="ru-RU" sz="1200" dirty="0" smtClean="0"/>
                        <a:t>,0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r>
                        <a:rPr lang="ru-RU" sz="1200" baseline="0" dirty="0" smtClean="0"/>
                        <a:t> 614</a:t>
                      </a:r>
                      <a:r>
                        <a:rPr lang="ru-RU" sz="1200" dirty="0" smtClean="0"/>
                        <a:t>,0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МКУ </a:t>
                      </a:r>
                      <a:r>
                        <a:rPr lang="en-US" sz="1200" b="1" dirty="0" smtClean="0"/>
                        <a:t>“</a:t>
                      </a:r>
                      <a:r>
                        <a:rPr lang="ru-RU" sz="1200" b="1" dirty="0" smtClean="0"/>
                        <a:t>Централизованная бухгалтерия учреждений</a:t>
                      </a:r>
                      <a:r>
                        <a:rPr lang="ru-RU" sz="1200" b="1" baseline="0" dirty="0" smtClean="0"/>
                        <a:t> культуры</a:t>
                      </a:r>
                      <a:r>
                        <a:rPr lang="en-US" sz="1200" b="1" dirty="0" smtClean="0"/>
                        <a:t>”</a:t>
                      </a:r>
                      <a:endParaRPr lang="ru-RU" sz="1200" b="1" dirty="0" smtClean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6 199,3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6 199,3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6 199,3</a:t>
                      </a:r>
                      <a:endParaRPr lang="ru-RU" sz="1200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МБУ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Центр хозяйственного обеспечения учреждений культуры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52 201,9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42 087,2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42 087,2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35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260350"/>
            <a:ext cx="7527925" cy="838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«Социальная политика» в тыс. рублей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639305"/>
              </p:ext>
            </p:extLst>
          </p:nvPr>
        </p:nvGraphicFramePr>
        <p:xfrm>
          <a:off x="2411760" y="2780928"/>
          <a:ext cx="6552728" cy="2072512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1512168"/>
                <a:gridCol w="1440160"/>
                <a:gridCol w="1712979"/>
                <a:gridCol w="1887421"/>
              </a:tblGrid>
              <a:tr h="2742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Пенсионное обеспечение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Социальное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обеспечение  населения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Охраны семьи и детства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Другие вопросы в области социальной политики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 – 16 030,1</a:t>
                      </a: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2026 -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033,1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 –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7 862,2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2026 –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4 654,0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2027 - 16 030,1</a:t>
                      </a:r>
                      <a:endParaRPr lang="ru-RU" sz="16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2027 - 1 033,1</a:t>
                      </a:r>
                      <a:endParaRPr lang="ru-RU" sz="1600" b="1" dirty="0"/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2027 -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7 862,2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2027 -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4 654,0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2947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2028 – 16 030,1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– 1 033,1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–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7 862,2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– 4 654,0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14" marR="91414"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F200"/>
                        </a:gs>
                        <a:gs pos="59000">
                          <a:srgbClr val="FF7A00"/>
                        </a:gs>
                        <a:gs pos="10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pic>
        <p:nvPicPr>
          <p:cNvPr id="2058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989470"/>
              </p:ext>
            </p:extLst>
          </p:nvPr>
        </p:nvGraphicFramePr>
        <p:xfrm>
          <a:off x="1475656" y="1431057"/>
          <a:ext cx="8496944" cy="151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7867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339975" y="260350"/>
            <a:ext cx="7527925" cy="838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муниципального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отрасли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«Физическая культура и спорт»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pic>
        <p:nvPicPr>
          <p:cNvPr id="20589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3480636"/>
              </p:ext>
            </p:extLst>
          </p:nvPr>
        </p:nvGraphicFramePr>
        <p:xfrm>
          <a:off x="2267744" y="1484784"/>
          <a:ext cx="676875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5832299"/>
              </p:ext>
            </p:extLst>
          </p:nvPr>
        </p:nvGraphicFramePr>
        <p:xfrm>
          <a:off x="2195736" y="2458269"/>
          <a:ext cx="6768752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639140"/>
              </p:ext>
            </p:extLst>
          </p:nvPr>
        </p:nvGraphicFramePr>
        <p:xfrm>
          <a:off x="2383607" y="4365104"/>
          <a:ext cx="6768752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>
            <a:off x="3419872" y="3140968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24128" y="3140968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956376" y="3140968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419872" y="4973339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96136" y="4973339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956376" y="4973339"/>
            <a:ext cx="0" cy="144016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401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492500" y="333375"/>
            <a:ext cx="5400675" cy="5730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</a:p>
        </p:txBody>
      </p:sp>
      <p:pic>
        <p:nvPicPr>
          <p:cNvPr id="21507" name="Picture 6" descr="C:\Users\fin\Downloads\ПРЕЗЕНТАЦИЯ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773238"/>
            <a:ext cx="65532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50800"/>
            <a:ext cx="7383462" cy="13160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муниципального округа сформированы в соответствии: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11413" y="2276475"/>
            <a:ext cx="6661150" cy="3024188"/>
          </a:xfrm>
          <a:gradFill>
            <a:gsLst>
              <a:gs pos="41000">
                <a:srgbClr val="FF9700"/>
              </a:gs>
              <a:gs pos="3000">
                <a:srgbClr val="FFF200"/>
              </a:gs>
              <a:gs pos="59000">
                <a:srgbClr val="FF7A00"/>
              </a:gs>
              <a:gs pos="89000">
                <a:srgbClr val="FF0300"/>
              </a:gs>
              <a:gs pos="100000">
                <a:srgbClr val="FF2D00">
                  <a:lumMod val="78000"/>
                </a:srgbClr>
              </a:gs>
              <a:gs pos="100000">
                <a:srgbClr val="4D0808"/>
              </a:gs>
            </a:gsLst>
            <a:lin ang="2700000" scaled="0"/>
          </a:gradFill>
        </p:spPr>
        <p:txBody>
          <a:bodyPr rtlCol="0"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-   основными направлениями бюджетной и налоговой политики</a:t>
            </a:r>
          </a:p>
          <a:p>
            <a:pPr marL="285750" indent="-28575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i="1" dirty="0">
                <a:solidFill>
                  <a:schemeClr val="tx1"/>
                </a:solidFill>
              </a:rPr>
              <a:t>с</a:t>
            </a:r>
            <a:r>
              <a:rPr lang="ru-RU" sz="2400" i="1" dirty="0" smtClean="0">
                <a:solidFill>
                  <a:schemeClr val="tx1"/>
                </a:solidFill>
              </a:rPr>
              <a:t>тратегическими целями развития Калачинского муниципального района</a:t>
            </a:r>
          </a:p>
          <a:p>
            <a:pPr marL="285750" indent="-285750"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i="1" dirty="0">
                <a:solidFill>
                  <a:schemeClr val="tx1"/>
                </a:solidFill>
              </a:rPr>
              <a:t>о</a:t>
            </a:r>
            <a:r>
              <a:rPr lang="ru-RU" sz="2400" i="1" dirty="0" smtClean="0">
                <a:solidFill>
                  <a:schemeClr val="tx1"/>
                </a:solidFill>
              </a:rPr>
              <a:t>сновными показателями прогноза социально-экономического развития муниципального округа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chemeClr val="tx1"/>
                </a:solidFill>
              </a:rPr>
              <a:t>-   муниципальными программами</a:t>
            </a:r>
          </a:p>
        </p:txBody>
      </p:sp>
      <p:pic>
        <p:nvPicPr>
          <p:cNvPr id="6148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23813"/>
            <a:ext cx="7383462" cy="14605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области на 2026 год и на плановый период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 в тыс. рублей</a:t>
            </a:r>
          </a:p>
        </p:txBody>
      </p:sp>
      <p:graphicFrame>
        <p:nvGraphicFramePr>
          <p:cNvPr id="7" name="Group 2"/>
          <p:cNvGraphicFramePr>
            <a:graphicFrameLocks noGrp="1"/>
          </p:cNvGraphicFramePr>
          <p:nvPr/>
        </p:nvGraphicFramePr>
        <p:xfrm>
          <a:off x="2484438" y="1844675"/>
          <a:ext cx="6480175" cy="3402013"/>
        </p:xfrm>
        <a:graphic>
          <a:graphicData uri="http://schemas.openxmlformats.org/drawingml/2006/table">
            <a:tbl>
              <a:tblPr/>
              <a:tblGrid>
                <a:gridCol w="1735438"/>
                <a:gridCol w="1288644"/>
                <a:gridCol w="1152031"/>
                <a:gridCol w="1152031"/>
                <a:gridCol w="1152031"/>
              </a:tblGrid>
              <a:tr h="864199">
                <a:tc>
                  <a:txBody>
                    <a:bodyPr/>
                    <a:lstStyle/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Cyr" charset="0"/>
                        <a:ea typeface="Microsoft YaHei" charset="-122"/>
                      </a:endParaRP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2025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 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год</a:t>
                      </a:r>
                    </a:p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первоначально</a:t>
                      </a:r>
                    </a:p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утверждённый</a:t>
                      </a:r>
                    </a:p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бюджет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2026 год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2027 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год 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2028 год 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917844">
                <a:tc>
                  <a:txBody>
                    <a:bodyPr/>
                    <a:lstStyle/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Доходы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бюджета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муниципального 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округа 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310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 6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46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7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330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933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2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1 262 991,6</a:t>
                      </a:r>
                      <a:endParaRPr lang="ru-RU" sz="1600" b="0" i="0" u="non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i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1 262 047,7</a:t>
                      </a:r>
                      <a:endParaRPr lang="ru-RU" sz="1600" b="0" i="0" u="non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941960">
                <a:tc>
                  <a:txBody>
                    <a:bodyPr/>
                    <a:lstStyle/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Расходы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бюджета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муниципального 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округа 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310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 6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47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6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330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933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,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2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1 262 991,6</a:t>
                      </a:r>
                      <a:endParaRPr lang="ru-RU" sz="1600" b="0" i="0" u="non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i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1 262 047,7</a:t>
                      </a:r>
                      <a:endParaRPr lang="ru-RU" sz="1600" b="0" i="0" u="non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  <a:tr h="678010">
                <a:tc>
                  <a:txBody>
                    <a:bodyPr/>
                    <a:lstStyle/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Дефицит/</a:t>
                      </a:r>
                    </a:p>
                    <a:p>
                      <a:pPr marL="342900" marR="0" lvl="0" indent="-34131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Microsoft YaHei" charset="-122"/>
                        </a:rPr>
                        <a:t>профицит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icrosoft YaHei" charset="-122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0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0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0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1313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YaHei" charset="-122"/>
                        </a:rPr>
                        <a:t>0</a:t>
                      </a:r>
                    </a:p>
                  </a:txBody>
                  <a:tcPr marL="90002" marR="90002" marT="71472" marB="46784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41000">
                          <a:srgbClr val="FF9700"/>
                        </a:gs>
                        <a:gs pos="3000">
                          <a:srgbClr val="FFF200"/>
                        </a:gs>
                        <a:gs pos="59000">
                          <a:srgbClr val="FF7A00"/>
                        </a:gs>
                        <a:gs pos="89000">
                          <a:srgbClr val="FF0300"/>
                        </a:gs>
                        <a:gs pos="100000">
                          <a:srgbClr val="FF2D00">
                            <a:lumMod val="78000"/>
                          </a:srgbClr>
                        </a:gs>
                        <a:gs pos="100000">
                          <a:srgbClr val="4D0808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sp>
        <p:nvSpPr>
          <p:cNvPr id="7199" name="Заголовок 1"/>
          <p:cNvSpPr txBox="1">
            <a:spLocks/>
          </p:cNvSpPr>
          <p:nvPr/>
        </p:nvSpPr>
        <p:spPr bwMode="auto">
          <a:xfrm>
            <a:off x="2483768" y="5373216"/>
            <a:ext cx="6480532" cy="574997"/>
          </a:xfrm>
          <a:prstGeom prst="rect">
            <a:avLst/>
          </a:prstGeom>
          <a:gradFill>
            <a:gsLst>
              <a:gs pos="0">
                <a:srgbClr val="FFF200"/>
              </a:gs>
              <a:gs pos="75000">
                <a:srgbClr val="FF4300"/>
              </a:gs>
              <a:gs pos="75000">
                <a:srgbClr val="FF7A00"/>
              </a:gs>
              <a:gs pos="95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952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  <a:defRPr/>
            </a:pPr>
            <a:r>
              <a:rPr lang="ru-RU" altLang="ru-RU" sz="2400" b="1" i="1" u="sng" dirty="0" smtClean="0"/>
              <a:t>Бюджет сбалансирован</a:t>
            </a:r>
          </a:p>
        </p:txBody>
      </p:sp>
      <p:pic>
        <p:nvPicPr>
          <p:cNvPr id="7206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4445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доходов бюджета муниципального округа Калачинский район Омской области на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2026 год и на плановый период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/>
        </p:nvGraphicFramePr>
        <p:xfrm>
          <a:off x="2462213" y="1751013"/>
          <a:ext cx="6559550" cy="451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196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4445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Омской области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плановый период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тыс. рублей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/>
        </p:nvGraphicFramePr>
        <p:xfrm>
          <a:off x="2466975" y="2603500"/>
          <a:ext cx="6596063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3175000" y="1628775"/>
            <a:ext cx="45005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charset="0"/>
              </a:rPr>
              <a:t>Условно утвержденные расходы: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charset="0"/>
              </a:rPr>
              <a:t>2027 год – </a:t>
            </a:r>
            <a:r>
              <a:rPr lang="en-US" altLang="ru-RU" sz="1800">
                <a:latin typeface="Arial" charset="0"/>
              </a:rPr>
              <a:t>1</a:t>
            </a:r>
            <a:r>
              <a:rPr lang="ru-RU" altLang="ru-RU" sz="1800">
                <a:latin typeface="Arial" charset="0"/>
              </a:rPr>
              <a:t>7 610,4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charset="0"/>
              </a:rPr>
              <a:t>2028 год – </a:t>
            </a:r>
            <a:r>
              <a:rPr lang="ru-RU" altLang="ru-RU" sz="1800">
                <a:latin typeface="Arial" charset="0"/>
              </a:rPr>
              <a:t>35 134,2</a:t>
            </a:r>
          </a:p>
        </p:txBody>
      </p:sp>
      <p:pic>
        <p:nvPicPr>
          <p:cNvPr id="9221" name="Рисунок 6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33338"/>
            <a:ext cx="7383462" cy="1341437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налоговых и неналоговых доходов бюджета муниципального округа Калачинский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 Омской области на 2026 год и на плановый период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2028 годов в тыс. рублей</a:t>
            </a:r>
          </a:p>
        </p:txBody>
      </p:sp>
      <p:graphicFrame>
        <p:nvGraphicFramePr>
          <p:cNvPr id="7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792999"/>
              </p:ext>
            </p:extLst>
          </p:nvPr>
        </p:nvGraphicFramePr>
        <p:xfrm>
          <a:off x="2627784" y="1700808"/>
          <a:ext cx="6192837" cy="4843194"/>
        </p:xfrm>
        <a:graphic>
          <a:graphicData uri="http://schemas.openxmlformats.org/drawingml/2006/table">
            <a:tbl>
              <a:tblPr firstRow="1" bandRow="1"/>
              <a:tblGrid>
                <a:gridCol w="3600871"/>
                <a:gridCol w="864096"/>
                <a:gridCol w="863753"/>
                <a:gridCol w="864117"/>
              </a:tblGrid>
              <a:tr h="27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2026 год 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2028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7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Налог на доходы физических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лиц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512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791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8</a:t>
                      </a:r>
                      <a:endParaRPr lang="en-US" sz="1200" dirty="0" smtClean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442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919,9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438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007,</a:t>
                      </a:r>
                      <a:r>
                        <a:rPr lang="ru-RU" sz="1200" dirty="0"/>
                        <a:t>3</a:t>
                      </a:r>
                      <a:endParaRPr lang="ru-RU" sz="1200" dirty="0" smtClean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4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Акцизы по подакцизным товарам (продукции), производимым на территории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РФ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29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616,2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38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027,3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en-US" sz="1200" dirty="0" smtClean="0"/>
                        <a:t>3</a:t>
                      </a:r>
                      <a:r>
                        <a:rPr lang="ru-RU" sz="1200" dirty="0" smtClean="0"/>
                        <a:t>9</a:t>
                      </a:r>
                      <a:r>
                        <a:rPr lang="ru-RU" sz="1200" baseline="0" dirty="0" smtClean="0"/>
                        <a:t> 666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5</a:t>
                      </a: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4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Налог, взимаемый в связи с применением упрощенной системы налогообложения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33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023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34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557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36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237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7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Единый сельскохозяйственный налог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33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880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35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880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38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218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4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Налог, взимаемый в связи с применением </a:t>
                      </a:r>
                    </a:p>
                    <a:p>
                      <a:r>
                        <a:rPr lang="ru-RU" sz="1200" dirty="0" smtClean="0"/>
                        <a:t>патентной системы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10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015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10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265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10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563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7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Государственная пошлина 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19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033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19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033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19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033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001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Налог на имущество</a:t>
                      </a:r>
                      <a:r>
                        <a:rPr lang="ru-RU" sz="1200" baseline="0" dirty="0" smtClean="0"/>
                        <a:t> физических лиц</a:t>
                      </a:r>
                      <a:endParaRPr lang="ru-RU" sz="1200" dirty="0" smtClean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5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920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5</a:t>
                      </a:r>
                      <a:r>
                        <a:rPr lang="en-US" sz="1200" dirty="0" smtClean="0"/>
                        <a:t> 9</a:t>
                      </a:r>
                      <a:r>
                        <a:rPr lang="ru-RU" sz="1200" dirty="0" smtClean="0"/>
                        <a:t>20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5</a:t>
                      </a:r>
                      <a:r>
                        <a:rPr lang="en-US" sz="1200" dirty="0" smtClean="0"/>
                        <a:t> 9</a:t>
                      </a:r>
                      <a:r>
                        <a:rPr lang="ru-RU" sz="1200" dirty="0" smtClean="0"/>
                        <a:t>20</a:t>
                      </a:r>
                      <a:r>
                        <a:rPr lang="en-US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Земельный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налог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22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738,0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22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738,0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22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738,0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4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Доходы от использования имущества, находящегося в муниципальной собственности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25</a:t>
                      </a:r>
                      <a:r>
                        <a:rPr lang="ru-RU" sz="1200" baseline="0" dirty="0" smtClean="0"/>
                        <a:t> 815</a:t>
                      </a:r>
                      <a:r>
                        <a:rPr lang="en-US" sz="1200" dirty="0" smtClean="0"/>
                        <a:t>,4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26</a:t>
                      </a:r>
                      <a:r>
                        <a:rPr lang="ru-RU" sz="1200" baseline="0" dirty="0" smtClean="0"/>
                        <a:t> 465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26</a:t>
                      </a:r>
                      <a:r>
                        <a:rPr lang="ru-RU" sz="1200" baseline="0" dirty="0" smtClean="0"/>
                        <a:t> 862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693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Доходы от компенсации затрат государства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332,6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332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332</a:t>
                      </a:r>
                      <a:r>
                        <a:rPr lang="en-US" sz="1200" dirty="0" smtClean="0"/>
                        <a:t>,</a:t>
                      </a:r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4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Доходы от продажи материальных и </a:t>
                      </a:r>
                    </a:p>
                    <a:p>
                      <a:r>
                        <a:rPr lang="ru-RU" sz="1200" dirty="0" smtClean="0"/>
                        <a:t>нематериальных активов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baseline="0" dirty="0" smtClean="0"/>
                        <a:t>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ru-RU" sz="1200" baseline="0" dirty="0" smtClean="0"/>
                        <a:t>304</a:t>
                      </a:r>
                      <a:r>
                        <a:rPr lang="ru-RU" sz="1200" dirty="0" smtClean="0"/>
                        <a:t>,0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pPr algn="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786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Microsoft YaHei"/>
                        </a:defRPr>
                      </a:lvl9pPr>
                    </a:lstStyle>
                    <a:p>
                      <a:r>
                        <a:rPr lang="ru-RU" sz="1200" dirty="0" smtClean="0"/>
                        <a:t>Штрафы, санкции, возмещение ущерба</a:t>
                      </a:r>
                      <a:endParaRPr lang="ru-RU" sz="1200" dirty="0"/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2 131,9</a:t>
                      </a: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2 222,6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2 265,5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7867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ВСЕГО</a:t>
                      </a: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697 600,9</a:t>
                      </a: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638 362,6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639 843,0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200">
                            <a:lumMod val="100000"/>
                          </a:srgbClr>
                        </a:gs>
                        <a:gs pos="68000">
                          <a:srgbClr val="FF7A00"/>
                        </a:gs>
                        <a:gs pos="96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0315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2540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налоговых и неналоговых доходов бюджета муниципального округа Калачинский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 Омской области на 2026 год и на плановый период 2027 и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 в тыс. рублей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341907"/>
              </p:ext>
            </p:extLst>
          </p:nvPr>
        </p:nvGraphicFramePr>
        <p:xfrm>
          <a:off x="2483768" y="1628800"/>
          <a:ext cx="6451600" cy="496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50037" y="2977452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2268538" y="0"/>
            <a:ext cx="7383462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 в бюджет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округа Калачинский район </a:t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области на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плановый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ru-RU" altLang="ru-RU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годов в тыс. рублей</a:t>
            </a: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78755"/>
              </p:ext>
            </p:extLst>
          </p:nvPr>
        </p:nvGraphicFramePr>
        <p:xfrm>
          <a:off x="2411760" y="1916832"/>
          <a:ext cx="6624736" cy="4075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292" name="Рисунок 5" descr="Калачинский (пакет красный) герб цветной с корон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913"/>
            <a:ext cx="792162" cy="11763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-338138" y="2997200"/>
            <a:ext cx="3060701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Комитет финансов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и контроля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администрации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Калачинского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муниципального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района </a:t>
            </a:r>
            <a:endParaRPr lang="en-US" alt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+mn-cs"/>
              </a:rPr>
              <a:t>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</TotalTime>
  <Words>1878</Words>
  <Application>Microsoft Office PowerPoint</Application>
  <PresentationFormat>Экран (4:3)</PresentationFormat>
  <Paragraphs>691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Специальное оформление</vt:lpstr>
      <vt:lpstr>235</vt:lpstr>
      <vt:lpstr>1_Специальное оформление</vt:lpstr>
      <vt:lpstr>Проект бюджета муниципального округа Калачинский район Омской области на 2026 год и на плановый период 2027 и 2028 годов</vt:lpstr>
      <vt:lpstr>Проект решения подготовлен в соответствии с требованиями, установленными:</vt:lpstr>
      <vt:lpstr>Основные характеристики бюджета муниципального округа сформированы в соответствии:</vt:lpstr>
      <vt:lpstr>Основные характеристики бюджета  муниципального округа Калачинский район  Омской области на 2026 год и на плановый период 2027 и 2028 годов в тыс. рублей</vt:lpstr>
      <vt:lpstr>Структура доходов бюджета муниципального округа Калачинский район Омской области на  2026 год и на плановый период 2027 и 2028 годов  в тыс. рублей</vt:lpstr>
      <vt:lpstr>Расходы бюджета муниципального округа Калачинский район Омской области на 2026 год  и на плановый период 2027 и 2028 годов  в тыс. рублей</vt:lpstr>
      <vt:lpstr>Структура налоговых и неналоговых доходов бюджета муниципального округа Калачинский  район Омской области на 2026 год и на плановый период 2027 и 2028 годов в тыс. рублей</vt:lpstr>
      <vt:lpstr>Структура налоговых и неналоговых доходов бюджета муниципального округа Калачинский  район Омской области на 2026 год и на плановый период 2027 и 2028 годов в тыс. рублей</vt:lpstr>
      <vt:lpstr>Безвозмездные поступления в бюджет  муниципального округа Калачинский район  Омской области на 2026 год и на плановый  период 2027 и 2028 годов в тыс. рублей</vt:lpstr>
      <vt:lpstr>Структура расходов бюджета муниципального округа Калачинский район Омской области на  2026 год и на плановый период 2027 и 2028 годов  в тыс. рублей</vt:lpstr>
      <vt:lpstr>Структура расходов бюджета муниципального округа Калачинский район Омской области на  2026 год и на плановый период 2027 и 2028 годов  в тыс. рублей</vt:lpstr>
      <vt:lpstr>Расходы бюджета муниципального округа Калачинский район Омской области на  социальную сферу на 2026 год и на плановый  период 2027 и 2028 годов в тыс. рублей</vt:lpstr>
      <vt:lpstr>Расходы бюджета муниципального округа Калачинский район Омской области на  социальную сферу на 2026 год и на плановый  период 2027 и 2028 годов</vt:lpstr>
      <vt:lpstr>Расходы бюджета муниципального округа Калачинский район Омской области на  социальную сферу на 2026 год и на плановый  период 2027 и 2028 годов</vt:lpstr>
      <vt:lpstr>Программная структура расходов бюджета  муниципального округа Калачинский район  Омской области на 2026 год и на плановый  период 2027 и 2028 годов в тыс. рублей</vt:lpstr>
      <vt:lpstr>Программная структура расходов бюджета муниципального округа Калачинский район  Омской области на 2026 год и на плановый  период 2027 и 2028 годов в тыс. рублей</vt:lpstr>
      <vt:lpstr>Общегосударственные вопросы в тыс. рублей</vt:lpstr>
      <vt:lpstr>На обеспечение непредвиденных расходов предусмотрено формирование Резервного фонда Администрации Калачинского муниципального района в тыс. рублей</vt:lpstr>
      <vt:lpstr>Национальная оборона в тыс. рублей</vt:lpstr>
      <vt:lpstr>Национальная безопасность и  правоохранительная деятельность  в тыс. рублей</vt:lpstr>
      <vt:lpstr>Расходы бюджета отрасли муниципального  округа «Национальная экономика» в тыс. рублей</vt:lpstr>
      <vt:lpstr>Расходы бюджета муниципального округа по отрасли “Жилищно-коммунальное хозяйство” в тыс. рублей</vt:lpstr>
      <vt:lpstr>Расходы бюджета муниципального округа по отрасли “Образование” в тыс. рублей</vt:lpstr>
      <vt:lpstr>Расходы бюджета отрасли муниципального  округа «Культура кинематография»  в тыс. рублей</vt:lpstr>
      <vt:lpstr>Расходы бюджета отрасли муниципального  округа «Социальная политика» в тыс. рублей</vt:lpstr>
      <vt:lpstr>Расходы бюджета муниципального округа  по отрасли «Физическая культура и спорт»  в тыс. рублей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Admin</dc:creator>
  <cp:lastModifiedBy>Пользователь Windows</cp:lastModifiedBy>
  <cp:revision>204</cp:revision>
  <dcterms:created xsi:type="dcterms:W3CDTF">2011-03-10T20:34:09Z</dcterms:created>
  <dcterms:modified xsi:type="dcterms:W3CDTF">2025-11-27T10:18:13Z</dcterms:modified>
</cp:coreProperties>
</file>